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8" r:id="rId10"/>
    <p:sldId id="267" r:id="rId11"/>
    <p:sldId id="266" r:id="rId12"/>
    <p:sldId id="265" r:id="rId13"/>
    <p:sldId id="264" r:id="rId14"/>
    <p:sldId id="263" r:id="rId15"/>
    <p:sldId id="272" r:id="rId16"/>
    <p:sldId id="273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6;&#1082;&#1086;&#1083;&#1086;&#1074;&#1072;&#1051;&#1051;\Desktop\&#1057;&#1086;&#1082;&#1086;&#1083;&#1086;&#1074;&#1072;\&#1053;&#1086;&#1074;&#1086;&#1077;\&#1041;&#1059;&#1051;&#1051;&#1048;&#1053;&#1043;\&#1041;&#1059;&#1051;&#1051;&#1048;&#1053;&#1043;%20&#1056;&#1054;&#1044;&#1048;&#1058;,%20&#1089;&#1086;&#1073;&#1088;&#1072;&#1085;&#1080;&#1077;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0567147856518048E-2"/>
          <c:y val="0.19486111111111143"/>
          <c:w val="0.88498840769903875"/>
          <c:h val="0.6272838291046956"/>
        </c:manualLayout>
      </c:layout>
      <c:barChart>
        <c:barDir val="col"/>
        <c:grouping val="clustered"/>
        <c:ser>
          <c:idx val="2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Лист1!$A$8:$A$10</c:f>
              <c:strCache>
                <c:ptCount val="3"/>
                <c:pt idx="0">
                  <c:v>Не рассказывали о Буллинге 62% детей</c:v>
                </c:pt>
                <c:pt idx="1">
                  <c:v>Делились с друзьями 24% детей</c:v>
                </c:pt>
                <c:pt idx="2">
                  <c:v>Рассказали родителям 2% детей</c:v>
                </c:pt>
              </c:strCache>
            </c:strRef>
          </c:cat>
          <c:val>
            <c:numRef>
              <c:f>Лист1!$D$8:$D$10</c:f>
              <c:numCache>
                <c:formatCode>0%</c:formatCode>
                <c:ptCount val="3"/>
                <c:pt idx="0">
                  <c:v>0.62000000000000088</c:v>
                </c:pt>
                <c:pt idx="1">
                  <c:v>0.24000000000000021</c:v>
                </c:pt>
                <c:pt idx="2">
                  <c:v>2.0000000000000035E-2</c:v>
                </c:pt>
              </c:numCache>
            </c:numRef>
          </c:val>
        </c:ser>
        <c:gapWidth val="219"/>
        <c:overlap val="-27"/>
        <c:axId val="114696960"/>
        <c:axId val="11469849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Лист1!$A$8:$A$10</c15:sqref>
                        </c15:formulaRef>
                      </c:ext>
                    </c:extLst>
                    <c:strCache>
                      <c:ptCount val="3"/>
                      <c:pt idx="0">
                        <c:v>Не рассказывали о Буллинге 62% детей</c:v>
                      </c:pt>
                      <c:pt idx="1">
                        <c:v>Делились с друзьями 24% детей</c:v>
                      </c:pt>
                      <c:pt idx="2">
                        <c:v>Рассказали родителям 2% детей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Лист1!$B$8:$B$10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Лист1!$A$8:$A$10</c15:sqref>
                        </c15:formulaRef>
                      </c:ext>
                    </c:extLst>
                    <c:strCache>
                      <c:ptCount val="3"/>
                      <c:pt idx="0">
                        <c:v>Не рассказывали о Буллинге 62% детей</c:v>
                      </c:pt>
                      <c:pt idx="1">
                        <c:v>Делились с друзьями 24% детей</c:v>
                      </c:pt>
                      <c:pt idx="2">
                        <c:v>Рассказали родителям 2% детей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Лист1!$C$8:$C$10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</c:ext>
        </c:extLst>
      </c:barChart>
      <c:catAx>
        <c:axId val="1146969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698496"/>
        <c:crosses val="autoZero"/>
        <c:auto val="1"/>
        <c:lblAlgn val="ctr"/>
        <c:lblOffset val="100"/>
      </c:catAx>
      <c:valAx>
        <c:axId val="1146984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69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07A89-3E8A-4090-97BF-AC19E2D0FCF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236627-86A5-4E8A-A19A-FD2A30E547E0}">
      <dgm:prSet phldrT="[Текст]"/>
      <dgm:spPr/>
      <dgm:t>
        <a:bodyPr/>
        <a:lstStyle/>
        <a:p>
          <a:r>
            <a:rPr lang="ru-RU" dirty="0" smtClean="0">
              <a:latin typeface="Comic Sans MS" panose="030F0702030302020204" pitchFamily="66" charset="0"/>
            </a:rPr>
            <a:t> Выглядеть уверенно </a:t>
          </a:r>
          <a:endParaRPr lang="ru-RU" dirty="0">
            <a:latin typeface="Comic Sans MS" panose="030F0702030302020204" pitchFamily="66" charset="0"/>
          </a:endParaRPr>
        </a:p>
      </dgm:t>
    </dgm:pt>
    <dgm:pt modelId="{C281BE5F-A47C-4D61-BB20-7E3992400B05}" type="parTrans" cxnId="{7B595219-3089-4E10-9D6A-0937386D7683}">
      <dgm:prSet/>
      <dgm:spPr/>
      <dgm:t>
        <a:bodyPr/>
        <a:lstStyle/>
        <a:p>
          <a:endParaRPr lang="ru-RU"/>
        </a:p>
      </dgm:t>
    </dgm:pt>
    <dgm:pt modelId="{70733FA4-D751-447D-9AB8-72E0F9CEC0C3}" type="sibTrans" cxnId="{7B595219-3089-4E10-9D6A-0937386D7683}">
      <dgm:prSet/>
      <dgm:spPr/>
      <dgm:t>
        <a:bodyPr/>
        <a:lstStyle/>
        <a:p>
          <a:endParaRPr lang="ru-RU"/>
        </a:p>
      </dgm:t>
    </dgm:pt>
    <dgm:pt modelId="{55090421-8B76-4E92-B866-B0CE289E3D70}">
      <dgm:prSet phldrT="[Текст]"/>
      <dgm:spPr/>
      <dgm:t>
        <a:bodyPr/>
        <a:lstStyle/>
        <a:p>
          <a:r>
            <a:rPr lang="ru-RU" dirty="0" smtClean="0">
              <a:latin typeface="Comic Sans MS" panose="030F0702030302020204" pitchFamily="66" charset="0"/>
            </a:rPr>
            <a:t>Игнорировать</a:t>
          </a:r>
          <a:endParaRPr lang="ru-RU" dirty="0">
            <a:latin typeface="Comic Sans MS" panose="030F0702030302020204" pitchFamily="66" charset="0"/>
          </a:endParaRPr>
        </a:p>
      </dgm:t>
    </dgm:pt>
    <dgm:pt modelId="{852BA543-4848-4F62-94AD-FFEF6581C1B9}" type="parTrans" cxnId="{AEFCEDFC-E6C2-43B3-8BE8-FA047B226F54}">
      <dgm:prSet/>
      <dgm:spPr/>
      <dgm:t>
        <a:bodyPr/>
        <a:lstStyle/>
        <a:p>
          <a:endParaRPr lang="ru-RU"/>
        </a:p>
      </dgm:t>
    </dgm:pt>
    <dgm:pt modelId="{FD2BE972-592C-4B90-842B-13934D7A3F0A}" type="sibTrans" cxnId="{AEFCEDFC-E6C2-43B3-8BE8-FA047B226F54}">
      <dgm:prSet/>
      <dgm:spPr/>
      <dgm:t>
        <a:bodyPr/>
        <a:lstStyle/>
        <a:p>
          <a:endParaRPr lang="ru-RU"/>
        </a:p>
      </dgm:t>
    </dgm:pt>
    <dgm:pt modelId="{30FCE27F-96FD-414C-984C-7A10256A36B1}">
      <dgm:prSet phldrT="[Текст]"/>
      <dgm:spPr/>
      <dgm:t>
        <a:bodyPr/>
        <a:lstStyle/>
        <a:p>
          <a:r>
            <a:rPr lang="ru-RU" dirty="0" smtClean="0">
              <a:latin typeface="Comic Sans MS" panose="030F0702030302020204" pitchFamily="66" charset="0"/>
            </a:rPr>
            <a:t>Общаться</a:t>
          </a:r>
          <a:r>
            <a:rPr lang="ru-RU" dirty="0" smtClean="0"/>
            <a:t> </a:t>
          </a:r>
          <a:endParaRPr lang="ru-RU" dirty="0"/>
        </a:p>
      </dgm:t>
    </dgm:pt>
    <dgm:pt modelId="{EB4EF5D6-8A99-4A1E-A6C3-DAE1AE50244D}" type="parTrans" cxnId="{757104B1-E3C3-43F6-975C-0E580E5DA01D}">
      <dgm:prSet/>
      <dgm:spPr/>
      <dgm:t>
        <a:bodyPr/>
        <a:lstStyle/>
        <a:p>
          <a:endParaRPr lang="ru-RU"/>
        </a:p>
      </dgm:t>
    </dgm:pt>
    <dgm:pt modelId="{055D0B9C-F507-44F7-8957-08CF4F9F7FD5}" type="sibTrans" cxnId="{757104B1-E3C3-43F6-975C-0E580E5DA01D}">
      <dgm:prSet/>
      <dgm:spPr/>
      <dgm:t>
        <a:bodyPr/>
        <a:lstStyle/>
        <a:p>
          <a:endParaRPr lang="ru-RU"/>
        </a:p>
      </dgm:t>
    </dgm:pt>
    <dgm:pt modelId="{F5EB6857-87B0-4EAB-BA09-F1B22F3BE644}">
      <dgm:prSet phldrT="[Текст]"/>
      <dgm:spPr/>
      <dgm:t>
        <a:bodyPr/>
        <a:lstStyle/>
        <a:p>
          <a:r>
            <a:rPr lang="ru-RU" dirty="0" smtClean="0">
              <a:latin typeface="Comic Sans MS" panose="030F0702030302020204" pitchFamily="66" charset="0"/>
            </a:rPr>
            <a:t>Соглашаться</a:t>
          </a:r>
          <a:r>
            <a:rPr lang="ru-RU" dirty="0" smtClean="0"/>
            <a:t> </a:t>
          </a:r>
          <a:endParaRPr lang="ru-RU" dirty="0"/>
        </a:p>
      </dgm:t>
    </dgm:pt>
    <dgm:pt modelId="{2C569A1C-249C-463B-A90E-033AC333D5C6}" type="parTrans" cxnId="{9C990B0F-0799-426D-9C39-671DE7B7FFE2}">
      <dgm:prSet/>
      <dgm:spPr/>
      <dgm:t>
        <a:bodyPr/>
        <a:lstStyle/>
        <a:p>
          <a:endParaRPr lang="ru-RU"/>
        </a:p>
      </dgm:t>
    </dgm:pt>
    <dgm:pt modelId="{0D094D2E-D27A-4EA4-B909-0A188DA11CA9}" type="sibTrans" cxnId="{9C990B0F-0799-426D-9C39-671DE7B7FFE2}">
      <dgm:prSet/>
      <dgm:spPr/>
      <dgm:t>
        <a:bodyPr/>
        <a:lstStyle/>
        <a:p>
          <a:endParaRPr lang="ru-RU"/>
        </a:p>
      </dgm:t>
    </dgm:pt>
    <dgm:pt modelId="{C4935E7B-9FE4-4E20-8995-32BEBAD6AFF4}" type="pres">
      <dgm:prSet presAssocID="{85207A89-3E8A-4090-97BF-AC19E2D0FC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833101-82C3-4DBE-9B96-BA186FF5FC9E}" type="pres">
      <dgm:prSet presAssocID="{6B236627-86A5-4E8A-A19A-FD2A30E547E0}" presName="hierRoot1" presStyleCnt="0">
        <dgm:presLayoutVars>
          <dgm:hierBranch val="init"/>
        </dgm:presLayoutVars>
      </dgm:prSet>
      <dgm:spPr/>
    </dgm:pt>
    <dgm:pt modelId="{460F1E80-55E3-4BCD-BF17-F00558536D24}" type="pres">
      <dgm:prSet presAssocID="{6B236627-86A5-4E8A-A19A-FD2A30E547E0}" presName="rootComposite1" presStyleCnt="0"/>
      <dgm:spPr/>
    </dgm:pt>
    <dgm:pt modelId="{786D444E-A44B-41CD-BF22-B57D637D7790}" type="pres">
      <dgm:prSet presAssocID="{6B236627-86A5-4E8A-A19A-FD2A30E547E0}" presName="rootText1" presStyleLbl="node0" presStyleIdx="0" presStyleCnt="1" custScaleY="281738" custLinFactNeighborX="8269" custLinFactNeighborY="-404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F8955A-1E86-4FBD-8601-CDCB9232D78B}" type="pres">
      <dgm:prSet presAssocID="{6B236627-86A5-4E8A-A19A-FD2A30E547E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873A2D7-4A16-4B96-ABE5-9ADACF2606EA}" type="pres">
      <dgm:prSet presAssocID="{6B236627-86A5-4E8A-A19A-FD2A30E547E0}" presName="hierChild2" presStyleCnt="0"/>
      <dgm:spPr/>
    </dgm:pt>
    <dgm:pt modelId="{B04051CA-CEC5-4137-9442-8922A70E85EA}" type="pres">
      <dgm:prSet presAssocID="{852BA543-4848-4F62-94AD-FFEF6581C1B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3905917-8833-4F45-9060-9160A6768F5F}" type="pres">
      <dgm:prSet presAssocID="{55090421-8B76-4E92-B866-B0CE289E3D70}" presName="hierRoot2" presStyleCnt="0">
        <dgm:presLayoutVars>
          <dgm:hierBranch val="init"/>
        </dgm:presLayoutVars>
      </dgm:prSet>
      <dgm:spPr/>
    </dgm:pt>
    <dgm:pt modelId="{8E8BA9B3-D835-4D83-977F-68ED190138EB}" type="pres">
      <dgm:prSet presAssocID="{55090421-8B76-4E92-B866-B0CE289E3D70}" presName="rootComposite" presStyleCnt="0"/>
      <dgm:spPr/>
    </dgm:pt>
    <dgm:pt modelId="{9830BF6C-5703-4EAF-8DD7-1FFA810E7DFF}" type="pres">
      <dgm:prSet presAssocID="{55090421-8B76-4E92-B866-B0CE289E3D7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E9ED95-36F5-470A-8A6E-2B148469FC0B}" type="pres">
      <dgm:prSet presAssocID="{55090421-8B76-4E92-B866-B0CE289E3D70}" presName="rootConnector" presStyleLbl="node2" presStyleIdx="0" presStyleCnt="3"/>
      <dgm:spPr/>
      <dgm:t>
        <a:bodyPr/>
        <a:lstStyle/>
        <a:p>
          <a:endParaRPr lang="ru-RU"/>
        </a:p>
      </dgm:t>
    </dgm:pt>
    <dgm:pt modelId="{A711E64A-E297-452A-82C7-416EB0B6308C}" type="pres">
      <dgm:prSet presAssocID="{55090421-8B76-4E92-B866-B0CE289E3D70}" presName="hierChild4" presStyleCnt="0"/>
      <dgm:spPr/>
    </dgm:pt>
    <dgm:pt modelId="{62447EAF-536A-4CC2-9CC9-C8EA39503776}" type="pres">
      <dgm:prSet presAssocID="{55090421-8B76-4E92-B866-B0CE289E3D70}" presName="hierChild5" presStyleCnt="0"/>
      <dgm:spPr/>
    </dgm:pt>
    <dgm:pt modelId="{88A96B33-2E4B-409D-9057-7261A765760A}" type="pres">
      <dgm:prSet presAssocID="{EB4EF5D6-8A99-4A1E-A6C3-DAE1AE50244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E94A0420-E7F1-41FA-82C2-568F0087D06D}" type="pres">
      <dgm:prSet presAssocID="{30FCE27F-96FD-414C-984C-7A10256A36B1}" presName="hierRoot2" presStyleCnt="0">
        <dgm:presLayoutVars>
          <dgm:hierBranch val="init"/>
        </dgm:presLayoutVars>
      </dgm:prSet>
      <dgm:spPr/>
    </dgm:pt>
    <dgm:pt modelId="{E4D4CA97-A532-49B1-A51B-6B4EE89A22AE}" type="pres">
      <dgm:prSet presAssocID="{30FCE27F-96FD-414C-984C-7A10256A36B1}" presName="rootComposite" presStyleCnt="0"/>
      <dgm:spPr/>
    </dgm:pt>
    <dgm:pt modelId="{CDDCFC64-CB46-49F4-9612-029A405E456A}" type="pres">
      <dgm:prSet presAssocID="{30FCE27F-96FD-414C-984C-7A10256A36B1}" presName="rootText" presStyleLbl="node2" presStyleIdx="1" presStyleCnt="3" custLinFactNeighborX="-540" custLinFactNeighborY="10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B3EB08-CCCF-4AEE-A82B-8FBFC0C633E4}" type="pres">
      <dgm:prSet presAssocID="{30FCE27F-96FD-414C-984C-7A10256A36B1}" presName="rootConnector" presStyleLbl="node2" presStyleIdx="1" presStyleCnt="3"/>
      <dgm:spPr/>
      <dgm:t>
        <a:bodyPr/>
        <a:lstStyle/>
        <a:p>
          <a:endParaRPr lang="ru-RU"/>
        </a:p>
      </dgm:t>
    </dgm:pt>
    <dgm:pt modelId="{F01496C7-53B5-4997-8C4B-D5954DDB2134}" type="pres">
      <dgm:prSet presAssocID="{30FCE27F-96FD-414C-984C-7A10256A36B1}" presName="hierChild4" presStyleCnt="0"/>
      <dgm:spPr/>
    </dgm:pt>
    <dgm:pt modelId="{0CEE9590-A573-416E-B855-A8C1F93883DD}" type="pres">
      <dgm:prSet presAssocID="{30FCE27F-96FD-414C-984C-7A10256A36B1}" presName="hierChild5" presStyleCnt="0"/>
      <dgm:spPr/>
    </dgm:pt>
    <dgm:pt modelId="{092A3994-99D2-454C-9C38-B55662170EC1}" type="pres">
      <dgm:prSet presAssocID="{2C569A1C-249C-463B-A90E-033AC333D5C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0E043BA8-90B2-461F-9830-B292FBAF54CB}" type="pres">
      <dgm:prSet presAssocID="{F5EB6857-87B0-4EAB-BA09-F1B22F3BE644}" presName="hierRoot2" presStyleCnt="0">
        <dgm:presLayoutVars>
          <dgm:hierBranch val="init"/>
        </dgm:presLayoutVars>
      </dgm:prSet>
      <dgm:spPr/>
    </dgm:pt>
    <dgm:pt modelId="{B81C456B-FDE4-491F-BB8C-7A2370C09FD9}" type="pres">
      <dgm:prSet presAssocID="{F5EB6857-87B0-4EAB-BA09-F1B22F3BE644}" presName="rootComposite" presStyleCnt="0"/>
      <dgm:spPr/>
    </dgm:pt>
    <dgm:pt modelId="{F2EC21F3-9C4D-4089-AF6C-B666253C4D37}" type="pres">
      <dgm:prSet presAssocID="{F5EB6857-87B0-4EAB-BA09-F1B22F3BE64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0D8928-AECC-476C-A48E-B048935A9605}" type="pres">
      <dgm:prSet presAssocID="{F5EB6857-87B0-4EAB-BA09-F1B22F3BE644}" presName="rootConnector" presStyleLbl="node2" presStyleIdx="2" presStyleCnt="3"/>
      <dgm:spPr/>
      <dgm:t>
        <a:bodyPr/>
        <a:lstStyle/>
        <a:p>
          <a:endParaRPr lang="ru-RU"/>
        </a:p>
      </dgm:t>
    </dgm:pt>
    <dgm:pt modelId="{4EEF2F2F-705A-4C8C-ABD8-CB7318534EF9}" type="pres">
      <dgm:prSet presAssocID="{F5EB6857-87B0-4EAB-BA09-F1B22F3BE644}" presName="hierChild4" presStyleCnt="0"/>
      <dgm:spPr/>
    </dgm:pt>
    <dgm:pt modelId="{DD2E7CF4-ED66-4145-8320-DEE2D8F16113}" type="pres">
      <dgm:prSet presAssocID="{F5EB6857-87B0-4EAB-BA09-F1B22F3BE644}" presName="hierChild5" presStyleCnt="0"/>
      <dgm:spPr/>
    </dgm:pt>
    <dgm:pt modelId="{0ED27D8B-6B89-4020-9500-6C180267B68A}" type="pres">
      <dgm:prSet presAssocID="{6B236627-86A5-4E8A-A19A-FD2A30E547E0}" presName="hierChild3" presStyleCnt="0"/>
      <dgm:spPr/>
    </dgm:pt>
  </dgm:ptLst>
  <dgm:cxnLst>
    <dgm:cxn modelId="{8B150431-B1CA-4106-8906-81C4EB348026}" type="presOf" srcId="{85207A89-3E8A-4090-97BF-AC19E2D0FCFA}" destId="{C4935E7B-9FE4-4E20-8995-32BEBAD6AFF4}" srcOrd="0" destOrd="0" presId="urn:microsoft.com/office/officeart/2005/8/layout/orgChart1"/>
    <dgm:cxn modelId="{D461771B-29CF-4DE5-87EB-153978BE21FA}" type="presOf" srcId="{EB4EF5D6-8A99-4A1E-A6C3-DAE1AE50244D}" destId="{88A96B33-2E4B-409D-9057-7261A765760A}" srcOrd="0" destOrd="0" presId="urn:microsoft.com/office/officeart/2005/8/layout/orgChart1"/>
    <dgm:cxn modelId="{1335D1A3-6CA0-4818-A3D7-3D8E072D88FF}" type="presOf" srcId="{55090421-8B76-4E92-B866-B0CE289E3D70}" destId="{9830BF6C-5703-4EAF-8DD7-1FFA810E7DFF}" srcOrd="0" destOrd="0" presId="urn:microsoft.com/office/officeart/2005/8/layout/orgChart1"/>
    <dgm:cxn modelId="{8B4925C4-EB7D-44A9-A547-BC9CA22BC17E}" type="presOf" srcId="{852BA543-4848-4F62-94AD-FFEF6581C1B9}" destId="{B04051CA-CEC5-4137-9442-8922A70E85EA}" srcOrd="0" destOrd="0" presId="urn:microsoft.com/office/officeart/2005/8/layout/orgChart1"/>
    <dgm:cxn modelId="{867E2714-E92C-4172-8D60-9F3D7ABACE41}" type="presOf" srcId="{6B236627-86A5-4E8A-A19A-FD2A30E547E0}" destId="{64F8955A-1E86-4FBD-8601-CDCB9232D78B}" srcOrd="1" destOrd="0" presId="urn:microsoft.com/office/officeart/2005/8/layout/orgChart1"/>
    <dgm:cxn modelId="{AEFCEDFC-E6C2-43B3-8BE8-FA047B226F54}" srcId="{6B236627-86A5-4E8A-A19A-FD2A30E547E0}" destId="{55090421-8B76-4E92-B866-B0CE289E3D70}" srcOrd="0" destOrd="0" parTransId="{852BA543-4848-4F62-94AD-FFEF6581C1B9}" sibTransId="{FD2BE972-592C-4B90-842B-13934D7A3F0A}"/>
    <dgm:cxn modelId="{F4550FCC-17B0-4D5D-984C-CF146CEA609E}" type="presOf" srcId="{2C569A1C-249C-463B-A90E-033AC333D5C6}" destId="{092A3994-99D2-454C-9C38-B55662170EC1}" srcOrd="0" destOrd="0" presId="urn:microsoft.com/office/officeart/2005/8/layout/orgChart1"/>
    <dgm:cxn modelId="{7B595219-3089-4E10-9D6A-0937386D7683}" srcId="{85207A89-3E8A-4090-97BF-AC19E2D0FCFA}" destId="{6B236627-86A5-4E8A-A19A-FD2A30E547E0}" srcOrd="0" destOrd="0" parTransId="{C281BE5F-A47C-4D61-BB20-7E3992400B05}" sibTransId="{70733FA4-D751-447D-9AB8-72E0F9CEC0C3}"/>
    <dgm:cxn modelId="{384D2095-7859-4A1B-8748-ABE4F5732726}" type="presOf" srcId="{F5EB6857-87B0-4EAB-BA09-F1B22F3BE644}" destId="{410D8928-AECC-476C-A48E-B048935A9605}" srcOrd="1" destOrd="0" presId="urn:microsoft.com/office/officeart/2005/8/layout/orgChart1"/>
    <dgm:cxn modelId="{D0CD5DB1-F3BC-493B-9551-6DDC04436AB9}" type="presOf" srcId="{30FCE27F-96FD-414C-984C-7A10256A36B1}" destId="{06B3EB08-CCCF-4AEE-A82B-8FBFC0C633E4}" srcOrd="1" destOrd="0" presId="urn:microsoft.com/office/officeart/2005/8/layout/orgChart1"/>
    <dgm:cxn modelId="{C73F501D-1410-43DC-9D03-96BA7304C997}" type="presOf" srcId="{6B236627-86A5-4E8A-A19A-FD2A30E547E0}" destId="{786D444E-A44B-41CD-BF22-B57D637D7790}" srcOrd="0" destOrd="0" presId="urn:microsoft.com/office/officeart/2005/8/layout/orgChart1"/>
    <dgm:cxn modelId="{9C990B0F-0799-426D-9C39-671DE7B7FFE2}" srcId="{6B236627-86A5-4E8A-A19A-FD2A30E547E0}" destId="{F5EB6857-87B0-4EAB-BA09-F1B22F3BE644}" srcOrd="2" destOrd="0" parTransId="{2C569A1C-249C-463B-A90E-033AC333D5C6}" sibTransId="{0D094D2E-D27A-4EA4-B909-0A188DA11CA9}"/>
    <dgm:cxn modelId="{C3D212FF-B84D-466D-B94E-01C2C891C551}" type="presOf" srcId="{30FCE27F-96FD-414C-984C-7A10256A36B1}" destId="{CDDCFC64-CB46-49F4-9612-029A405E456A}" srcOrd="0" destOrd="0" presId="urn:microsoft.com/office/officeart/2005/8/layout/orgChart1"/>
    <dgm:cxn modelId="{757104B1-E3C3-43F6-975C-0E580E5DA01D}" srcId="{6B236627-86A5-4E8A-A19A-FD2A30E547E0}" destId="{30FCE27F-96FD-414C-984C-7A10256A36B1}" srcOrd="1" destOrd="0" parTransId="{EB4EF5D6-8A99-4A1E-A6C3-DAE1AE50244D}" sibTransId="{055D0B9C-F507-44F7-8957-08CF4F9F7FD5}"/>
    <dgm:cxn modelId="{D7C5F316-32F0-4B7E-B107-26FA08D8E175}" type="presOf" srcId="{55090421-8B76-4E92-B866-B0CE289E3D70}" destId="{DFE9ED95-36F5-470A-8A6E-2B148469FC0B}" srcOrd="1" destOrd="0" presId="urn:microsoft.com/office/officeart/2005/8/layout/orgChart1"/>
    <dgm:cxn modelId="{EA59ABDF-61C0-4838-BEA4-15662D853912}" type="presOf" srcId="{F5EB6857-87B0-4EAB-BA09-F1B22F3BE644}" destId="{F2EC21F3-9C4D-4089-AF6C-B666253C4D37}" srcOrd="0" destOrd="0" presId="urn:microsoft.com/office/officeart/2005/8/layout/orgChart1"/>
    <dgm:cxn modelId="{2C43690E-54CC-4BE6-AD68-2B83E864E943}" type="presParOf" srcId="{C4935E7B-9FE4-4E20-8995-32BEBAD6AFF4}" destId="{93833101-82C3-4DBE-9B96-BA186FF5FC9E}" srcOrd="0" destOrd="0" presId="urn:microsoft.com/office/officeart/2005/8/layout/orgChart1"/>
    <dgm:cxn modelId="{96614C3C-15F3-4B05-BE13-50996137A219}" type="presParOf" srcId="{93833101-82C3-4DBE-9B96-BA186FF5FC9E}" destId="{460F1E80-55E3-4BCD-BF17-F00558536D24}" srcOrd="0" destOrd="0" presId="urn:microsoft.com/office/officeart/2005/8/layout/orgChart1"/>
    <dgm:cxn modelId="{BB17CEA5-6A1A-4D7E-8181-44E5642A5701}" type="presParOf" srcId="{460F1E80-55E3-4BCD-BF17-F00558536D24}" destId="{786D444E-A44B-41CD-BF22-B57D637D7790}" srcOrd="0" destOrd="0" presId="urn:microsoft.com/office/officeart/2005/8/layout/orgChart1"/>
    <dgm:cxn modelId="{DDD7FFDD-815E-41CF-AE86-49B017205AD0}" type="presParOf" srcId="{460F1E80-55E3-4BCD-BF17-F00558536D24}" destId="{64F8955A-1E86-4FBD-8601-CDCB9232D78B}" srcOrd="1" destOrd="0" presId="urn:microsoft.com/office/officeart/2005/8/layout/orgChart1"/>
    <dgm:cxn modelId="{31F84B1A-C9FE-4842-9B62-A790265141A4}" type="presParOf" srcId="{93833101-82C3-4DBE-9B96-BA186FF5FC9E}" destId="{F873A2D7-4A16-4B96-ABE5-9ADACF2606EA}" srcOrd="1" destOrd="0" presId="urn:microsoft.com/office/officeart/2005/8/layout/orgChart1"/>
    <dgm:cxn modelId="{4FB38D51-BC1C-4CEE-8968-5C83DBD01AF9}" type="presParOf" srcId="{F873A2D7-4A16-4B96-ABE5-9ADACF2606EA}" destId="{B04051CA-CEC5-4137-9442-8922A70E85EA}" srcOrd="0" destOrd="0" presId="urn:microsoft.com/office/officeart/2005/8/layout/orgChart1"/>
    <dgm:cxn modelId="{82489E4A-532F-4CB9-85FE-F1F4D2584B9C}" type="presParOf" srcId="{F873A2D7-4A16-4B96-ABE5-9ADACF2606EA}" destId="{C3905917-8833-4F45-9060-9160A6768F5F}" srcOrd="1" destOrd="0" presId="urn:microsoft.com/office/officeart/2005/8/layout/orgChart1"/>
    <dgm:cxn modelId="{65DEC366-B05B-44FF-83F5-D6A3B8DB8D33}" type="presParOf" srcId="{C3905917-8833-4F45-9060-9160A6768F5F}" destId="{8E8BA9B3-D835-4D83-977F-68ED190138EB}" srcOrd="0" destOrd="0" presId="urn:microsoft.com/office/officeart/2005/8/layout/orgChart1"/>
    <dgm:cxn modelId="{A245D5D9-E173-4A46-BCEB-2AB43120CEAE}" type="presParOf" srcId="{8E8BA9B3-D835-4D83-977F-68ED190138EB}" destId="{9830BF6C-5703-4EAF-8DD7-1FFA810E7DFF}" srcOrd="0" destOrd="0" presId="urn:microsoft.com/office/officeart/2005/8/layout/orgChart1"/>
    <dgm:cxn modelId="{6DFF77CE-CF1F-453B-9A82-0E4828CDC585}" type="presParOf" srcId="{8E8BA9B3-D835-4D83-977F-68ED190138EB}" destId="{DFE9ED95-36F5-470A-8A6E-2B148469FC0B}" srcOrd="1" destOrd="0" presId="urn:microsoft.com/office/officeart/2005/8/layout/orgChart1"/>
    <dgm:cxn modelId="{2BF44B30-60D6-42F1-ABFC-D1032D1E7EE4}" type="presParOf" srcId="{C3905917-8833-4F45-9060-9160A6768F5F}" destId="{A711E64A-E297-452A-82C7-416EB0B6308C}" srcOrd="1" destOrd="0" presId="urn:microsoft.com/office/officeart/2005/8/layout/orgChart1"/>
    <dgm:cxn modelId="{844A38C6-A842-4D52-A382-CAD8847859AD}" type="presParOf" srcId="{C3905917-8833-4F45-9060-9160A6768F5F}" destId="{62447EAF-536A-4CC2-9CC9-C8EA39503776}" srcOrd="2" destOrd="0" presId="urn:microsoft.com/office/officeart/2005/8/layout/orgChart1"/>
    <dgm:cxn modelId="{1CBE95E5-F1CA-4785-9679-EFB68014274F}" type="presParOf" srcId="{F873A2D7-4A16-4B96-ABE5-9ADACF2606EA}" destId="{88A96B33-2E4B-409D-9057-7261A765760A}" srcOrd="2" destOrd="0" presId="urn:microsoft.com/office/officeart/2005/8/layout/orgChart1"/>
    <dgm:cxn modelId="{3582CC64-0859-492A-BECD-CEA04030F765}" type="presParOf" srcId="{F873A2D7-4A16-4B96-ABE5-9ADACF2606EA}" destId="{E94A0420-E7F1-41FA-82C2-568F0087D06D}" srcOrd="3" destOrd="0" presId="urn:microsoft.com/office/officeart/2005/8/layout/orgChart1"/>
    <dgm:cxn modelId="{32E93DC6-7EBE-406A-903E-F9392921622D}" type="presParOf" srcId="{E94A0420-E7F1-41FA-82C2-568F0087D06D}" destId="{E4D4CA97-A532-49B1-A51B-6B4EE89A22AE}" srcOrd="0" destOrd="0" presId="urn:microsoft.com/office/officeart/2005/8/layout/orgChart1"/>
    <dgm:cxn modelId="{0A2B2F6F-42B0-4DB9-A6E9-A41F336AA246}" type="presParOf" srcId="{E4D4CA97-A532-49B1-A51B-6B4EE89A22AE}" destId="{CDDCFC64-CB46-49F4-9612-029A405E456A}" srcOrd="0" destOrd="0" presId="urn:microsoft.com/office/officeart/2005/8/layout/orgChart1"/>
    <dgm:cxn modelId="{5A1BEE5E-DD18-4A57-9679-9B9EB8062AF5}" type="presParOf" srcId="{E4D4CA97-A532-49B1-A51B-6B4EE89A22AE}" destId="{06B3EB08-CCCF-4AEE-A82B-8FBFC0C633E4}" srcOrd="1" destOrd="0" presId="urn:microsoft.com/office/officeart/2005/8/layout/orgChart1"/>
    <dgm:cxn modelId="{82A31769-84D0-4078-A846-5E817CAD55A5}" type="presParOf" srcId="{E94A0420-E7F1-41FA-82C2-568F0087D06D}" destId="{F01496C7-53B5-4997-8C4B-D5954DDB2134}" srcOrd="1" destOrd="0" presId="urn:microsoft.com/office/officeart/2005/8/layout/orgChart1"/>
    <dgm:cxn modelId="{34CE216F-F97D-4040-AE7B-5AAAD09F77A1}" type="presParOf" srcId="{E94A0420-E7F1-41FA-82C2-568F0087D06D}" destId="{0CEE9590-A573-416E-B855-A8C1F93883DD}" srcOrd="2" destOrd="0" presId="urn:microsoft.com/office/officeart/2005/8/layout/orgChart1"/>
    <dgm:cxn modelId="{04CE7912-42FF-44C0-97E8-B2E9E0EE6C62}" type="presParOf" srcId="{F873A2D7-4A16-4B96-ABE5-9ADACF2606EA}" destId="{092A3994-99D2-454C-9C38-B55662170EC1}" srcOrd="4" destOrd="0" presId="urn:microsoft.com/office/officeart/2005/8/layout/orgChart1"/>
    <dgm:cxn modelId="{8AAE31F9-36F0-468C-AB8F-52722A87C6E9}" type="presParOf" srcId="{F873A2D7-4A16-4B96-ABE5-9ADACF2606EA}" destId="{0E043BA8-90B2-461F-9830-B292FBAF54CB}" srcOrd="5" destOrd="0" presId="urn:microsoft.com/office/officeart/2005/8/layout/orgChart1"/>
    <dgm:cxn modelId="{0865EB80-7484-4BEA-8599-1133F7ABFCC9}" type="presParOf" srcId="{0E043BA8-90B2-461F-9830-B292FBAF54CB}" destId="{B81C456B-FDE4-491F-BB8C-7A2370C09FD9}" srcOrd="0" destOrd="0" presId="urn:microsoft.com/office/officeart/2005/8/layout/orgChart1"/>
    <dgm:cxn modelId="{EA866730-809F-40A6-B908-8A4C54F03783}" type="presParOf" srcId="{B81C456B-FDE4-491F-BB8C-7A2370C09FD9}" destId="{F2EC21F3-9C4D-4089-AF6C-B666253C4D37}" srcOrd="0" destOrd="0" presId="urn:microsoft.com/office/officeart/2005/8/layout/orgChart1"/>
    <dgm:cxn modelId="{8C658DFC-1CEE-4720-9076-35A3126CEAD0}" type="presParOf" srcId="{B81C456B-FDE4-491F-BB8C-7A2370C09FD9}" destId="{410D8928-AECC-476C-A48E-B048935A9605}" srcOrd="1" destOrd="0" presId="urn:microsoft.com/office/officeart/2005/8/layout/orgChart1"/>
    <dgm:cxn modelId="{112C01D8-612E-44CE-9DEA-68D195BAFF60}" type="presParOf" srcId="{0E043BA8-90B2-461F-9830-B292FBAF54CB}" destId="{4EEF2F2F-705A-4C8C-ABD8-CB7318534EF9}" srcOrd="1" destOrd="0" presId="urn:microsoft.com/office/officeart/2005/8/layout/orgChart1"/>
    <dgm:cxn modelId="{16F7C6D7-61F9-4225-8143-FF6D10787096}" type="presParOf" srcId="{0E043BA8-90B2-461F-9830-B292FBAF54CB}" destId="{DD2E7CF4-ED66-4145-8320-DEE2D8F16113}" srcOrd="2" destOrd="0" presId="urn:microsoft.com/office/officeart/2005/8/layout/orgChart1"/>
    <dgm:cxn modelId="{51F26581-6DF4-40DF-B234-2A6B1F00C5DF}" type="presParOf" srcId="{93833101-82C3-4DBE-9B96-BA186FF5FC9E}" destId="{0ED27D8B-6B89-4020-9500-6C180267B6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207A89-3E8A-4090-97BF-AC19E2D0FCF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935E7B-9FE4-4E20-8995-32BEBAD6AFF4}" type="pres">
      <dgm:prSet presAssocID="{85207A89-3E8A-4090-97BF-AC19E2D0FC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DAF4E1DC-09F4-4FDE-8CBE-E465A4BDE44C}" type="presOf" srcId="{85207A89-3E8A-4090-97BF-AC19E2D0FCFA}" destId="{C4935E7B-9FE4-4E20-8995-32BEBAD6AFF4}" srcOrd="0" destOrd="0" presId="urn:microsoft.com/office/officeart/2005/8/layout/orgChar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2A3994-99D2-454C-9C38-B55662170EC1}">
      <dsp:nvSpPr>
        <dsp:cNvPr id="0" name=""/>
        <dsp:cNvSpPr/>
      </dsp:nvSpPr>
      <dsp:spPr>
        <a:xfrm>
          <a:off x="3195371" y="2510590"/>
          <a:ext cx="2009110" cy="518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150"/>
              </a:lnTo>
              <a:lnTo>
                <a:pt x="2009110" y="331150"/>
              </a:lnTo>
              <a:lnTo>
                <a:pt x="2009110" y="5182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96B33-2E4B-409D-9057-7261A765760A}">
      <dsp:nvSpPr>
        <dsp:cNvPr id="0" name=""/>
        <dsp:cNvSpPr/>
      </dsp:nvSpPr>
      <dsp:spPr>
        <a:xfrm>
          <a:off x="3038376" y="2510590"/>
          <a:ext cx="156995" cy="527907"/>
        </a:xfrm>
        <a:custGeom>
          <a:avLst/>
          <a:gdLst/>
          <a:ahLst/>
          <a:cxnLst/>
          <a:rect l="0" t="0" r="0" b="0"/>
          <a:pathLst>
            <a:path>
              <a:moveTo>
                <a:pt x="156995" y="0"/>
              </a:moveTo>
              <a:lnTo>
                <a:pt x="156995" y="340774"/>
              </a:lnTo>
              <a:lnTo>
                <a:pt x="0" y="340774"/>
              </a:lnTo>
              <a:lnTo>
                <a:pt x="0" y="5279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051CA-CEC5-4137-9442-8922A70E85EA}">
      <dsp:nvSpPr>
        <dsp:cNvPr id="0" name=""/>
        <dsp:cNvSpPr/>
      </dsp:nvSpPr>
      <dsp:spPr>
        <a:xfrm>
          <a:off x="891517" y="2510590"/>
          <a:ext cx="2303853" cy="518283"/>
        </a:xfrm>
        <a:custGeom>
          <a:avLst/>
          <a:gdLst/>
          <a:ahLst/>
          <a:cxnLst/>
          <a:rect l="0" t="0" r="0" b="0"/>
          <a:pathLst>
            <a:path>
              <a:moveTo>
                <a:pt x="2303853" y="0"/>
              </a:moveTo>
              <a:lnTo>
                <a:pt x="2303853" y="331150"/>
              </a:lnTo>
              <a:lnTo>
                <a:pt x="0" y="331150"/>
              </a:lnTo>
              <a:lnTo>
                <a:pt x="0" y="5182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D444E-A44B-41CD-BF22-B57D637D7790}">
      <dsp:nvSpPr>
        <dsp:cNvPr id="0" name=""/>
        <dsp:cNvSpPr/>
      </dsp:nvSpPr>
      <dsp:spPr>
        <a:xfrm>
          <a:off x="2304263" y="0"/>
          <a:ext cx="1782216" cy="2510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mic Sans MS" panose="030F0702030302020204" pitchFamily="66" charset="0"/>
            </a:rPr>
            <a:t> Выглядеть уверенно </a:t>
          </a:r>
          <a:endParaRPr lang="ru-RU" sz="2000" kern="1200" dirty="0">
            <a:latin typeface="Comic Sans MS" panose="030F0702030302020204" pitchFamily="66" charset="0"/>
          </a:endParaRPr>
        </a:p>
      </dsp:txBody>
      <dsp:txXfrm>
        <a:off x="2304263" y="0"/>
        <a:ext cx="1782216" cy="2510590"/>
      </dsp:txXfrm>
    </dsp:sp>
    <dsp:sp modelId="{9830BF6C-5703-4EAF-8DD7-1FFA810E7DFF}">
      <dsp:nvSpPr>
        <dsp:cNvPr id="0" name=""/>
        <dsp:cNvSpPr/>
      </dsp:nvSpPr>
      <dsp:spPr>
        <a:xfrm>
          <a:off x="409" y="3028874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mic Sans MS" panose="030F0702030302020204" pitchFamily="66" charset="0"/>
            </a:rPr>
            <a:t>Игнорировать</a:t>
          </a:r>
          <a:endParaRPr lang="ru-RU" sz="2000" kern="1200" dirty="0">
            <a:latin typeface="Comic Sans MS" panose="030F0702030302020204" pitchFamily="66" charset="0"/>
          </a:endParaRPr>
        </a:p>
      </dsp:txBody>
      <dsp:txXfrm>
        <a:off x="409" y="3028874"/>
        <a:ext cx="1782216" cy="891108"/>
      </dsp:txXfrm>
    </dsp:sp>
    <dsp:sp modelId="{CDDCFC64-CB46-49F4-9612-029A405E456A}">
      <dsp:nvSpPr>
        <dsp:cNvPr id="0" name=""/>
        <dsp:cNvSpPr/>
      </dsp:nvSpPr>
      <dsp:spPr>
        <a:xfrm>
          <a:off x="2147267" y="3038498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mic Sans MS" panose="030F0702030302020204" pitchFamily="66" charset="0"/>
            </a:rPr>
            <a:t>Общаться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2147267" y="3038498"/>
        <a:ext cx="1782216" cy="891108"/>
      </dsp:txXfrm>
    </dsp:sp>
    <dsp:sp modelId="{F2EC21F3-9C4D-4089-AF6C-B666253C4D37}">
      <dsp:nvSpPr>
        <dsp:cNvPr id="0" name=""/>
        <dsp:cNvSpPr/>
      </dsp:nvSpPr>
      <dsp:spPr>
        <a:xfrm>
          <a:off x="4313373" y="3028874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omic Sans MS" panose="030F0702030302020204" pitchFamily="66" charset="0"/>
            </a:rPr>
            <a:t>Соглашаться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4313373" y="3028874"/>
        <a:ext cx="1782216" cy="8911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165D-466E-4A58-A2DD-9586A82D6227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EB421-FE88-4DE6-BC65-43CB5BC3D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421-FE88-4DE6-BC65-43CB5BC3D76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421-FE88-4DE6-BC65-43CB5BC3D76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EB421-FE88-4DE6-BC65-43CB5BC3D76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50E0-9D09-487F-889B-3A5BAE2BA72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B121-1B94-4C0B-90AE-4AC6BD622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50E0-9D09-487F-889B-3A5BAE2BA72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B121-1B94-4C0B-90AE-4AC6BD622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50E0-9D09-487F-889B-3A5BAE2BA72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B121-1B94-4C0B-90AE-4AC6BD622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50E0-9D09-487F-889B-3A5BAE2BA72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B121-1B94-4C0B-90AE-4AC6BD622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50E0-9D09-487F-889B-3A5BAE2BA72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B121-1B94-4C0B-90AE-4AC6BD622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50E0-9D09-487F-889B-3A5BAE2BA72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B121-1B94-4C0B-90AE-4AC6BD622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50E0-9D09-487F-889B-3A5BAE2BA72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B121-1B94-4C0B-90AE-4AC6BD622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50E0-9D09-487F-889B-3A5BAE2BA72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B121-1B94-4C0B-90AE-4AC6BD622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50E0-9D09-487F-889B-3A5BAE2BA72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B121-1B94-4C0B-90AE-4AC6BD622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50E0-9D09-487F-889B-3A5BAE2BA72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B121-1B94-4C0B-90AE-4AC6BD622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50E0-9D09-487F-889B-3A5BAE2BA72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3B121-1B94-4C0B-90AE-4AC6BD622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E50E0-9D09-487F-889B-3A5BAE2BA728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3B121-1B94-4C0B-90AE-4AC6BD622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ris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lton\Desktop\krasivie-fony-dlya-prezentac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52736"/>
            <a:ext cx="7772400" cy="2376264"/>
          </a:xfrm>
        </p:spPr>
        <p:txBody>
          <a:bodyPr>
            <a:noAutofit/>
          </a:bodyPr>
          <a:lstStyle/>
          <a:p>
            <a:r>
              <a:rPr lang="ru-RU" sz="6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Буллинг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классе.</a:t>
            </a:r>
            <a:b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 избежать беды?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12" y="3573016"/>
            <a:ext cx="2557458" cy="24991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Выполнила:</a:t>
            </a:r>
          </a:p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Социальный педагог  МУ ПСЦ «НАДЕЖДА»</a:t>
            </a:r>
          </a:p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Лабазина А.А.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lton\Desktop\krasivie-fony-dlya-prezentac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Инициаторы травли -</a:t>
            </a:r>
            <a:r>
              <a:rPr lang="ru-RU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буллеры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1484784"/>
            <a:ext cx="9144000" cy="3006096"/>
          </a:xfrm>
        </p:spPr>
        <p:txBody>
          <a:bodyPr>
            <a:noAutofit/>
          </a:bodyPr>
          <a:lstStyle/>
          <a:p>
            <a:pPr lvl="3"/>
            <a:r>
              <a:rPr lang="ru-RU" sz="28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Буллеры</a:t>
            </a:r>
            <a:r>
              <a:rPr lang="ru-RU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- </a:t>
            </a:r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выступают один-два ребенка, их цель самоутвердиться, обрести авторитет в коллективе, о</a:t>
            </a:r>
            <a:r>
              <a:rPr lang="ru-RU" sz="28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ни стремятся к вниманию, желают занять роль лидера класса.</a:t>
            </a:r>
            <a:endParaRPr lang="ru-RU" sz="2800" i="1" u="sng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3">
              <a:buFont typeface="Arial" pitchFamily="34" charset="0"/>
              <a:buChar char="•"/>
            </a:pPr>
            <a:endParaRPr lang="ru-RU" sz="28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2" descr="C:\Users\Лабазина А.А\Pictures\vagivald-ahistamine-kaklus-kiusamine-kiusatav-koolivagivald-narrimine-86906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8568" y="4149080"/>
            <a:ext cx="3738512" cy="2444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lton\Desktop\krasivie-fony-dlya-prezentacii-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25649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Жертвой или объектом </a:t>
            </a:r>
            <a:r>
              <a:rPr lang="ru-RU" b="1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буллинга</a:t>
            </a:r>
            <a: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:</a:t>
            </a:r>
            <a:br>
              <a:rPr lang="ru-RU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ru-RU" sz="6600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071670" y="1142984"/>
            <a:ext cx="4857784" cy="4143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0" u="none" strike="noStrike" kern="1200" normalizeH="0" baseline="0" noProof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 </a:t>
            </a: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3200" b="1" i="0" u="none" strike="noStrike" kern="1200" cap="none" spc="0" normalizeH="0" baseline="0" noProof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4" name="AutoShape 4" descr="https://www.cheerleading-perm.ru/upload/iblock/54f/sid09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www.cheerleading-perm.ru/upload/iblock/54f/sid09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s://www.cheerleading-perm.ru/upload/iblock/54f/sid09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s://www.cheerleading-perm.ru/upload/iblock/54f/sid09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1484784"/>
            <a:ext cx="4734272" cy="4984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 smtClean="0">
                <a:latin typeface="Comic Sans MS" panose="030F0702030302020204" pitchFamily="66" charset="0"/>
              </a:rPr>
              <a:t>часто становятся робкие, 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latin typeface="Comic Sans MS" panose="030F0702030302020204" pitchFamily="66" charset="0"/>
              </a:rPr>
              <a:t>тихие дети, 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latin typeface="Comic Sans MS" panose="030F0702030302020204" pitchFamily="66" charset="0"/>
              </a:rPr>
              <a:t>нередко физически слабые,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latin typeface="Comic Sans MS" panose="030F0702030302020204" pitchFamily="66" charset="0"/>
              </a:rPr>
              <a:t>дети с нестандартной внешностью, 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latin typeface="Comic Sans MS" panose="030F0702030302020204" pitchFamily="66" charset="0"/>
              </a:rPr>
              <a:t>особым прилежанием в учебе,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latin typeface="Comic Sans MS" panose="030F0702030302020204" pitchFamily="66" charset="0"/>
              </a:rPr>
              <a:t>талантом в определенной области или, напротив, плохой успеваемостью и прогулами, 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latin typeface="Comic Sans MS" panose="030F0702030302020204" pitchFamily="66" charset="0"/>
              </a:rPr>
              <a:t>дети с заниженной или наоборот с завышенной самооценкой,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latin typeface="Comic Sans MS" panose="030F0702030302020204" pitchFamily="66" charset="0"/>
              </a:rPr>
              <a:t>новенькие,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latin typeface="Comic Sans MS" panose="030F0702030302020204" pitchFamily="66" charset="0"/>
              </a:rPr>
              <a:t>чувствительные, не способные постоять за себя, продемонстрировать уверенность,  отстоять ее. 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latin typeface="Comic Sans MS" panose="030F0702030302020204" pitchFamily="66" charset="0"/>
              </a:rPr>
              <a:t>Иногда жертвами становятся дети задиристые, эмоционально и болезненно реагирующие на любое замечание или просьбу. </a:t>
            </a:r>
          </a:p>
          <a:p>
            <a:pPr>
              <a:lnSpc>
                <a:spcPct val="120000"/>
              </a:lnSpc>
            </a:pPr>
            <a:r>
              <a:rPr lang="ru-RU" sz="1400" b="1" dirty="0" smtClean="0">
                <a:latin typeface="Comic Sans MS" panose="030F0702030302020204" pitchFamily="66" charset="0"/>
              </a:rPr>
              <a:t>Пугливость, тревожность, чувствительность и мнительность, как индивидуальные черты характера, делают ребенка беззащитным, привлекают агрессора.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lton\Desktop\krasivie-fony-dlya-prezentac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Наблюдатели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2357430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228599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28934"/>
            <a:ext cx="442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endParaRPr lang="ru-RU" sz="24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686" y="3071810"/>
            <a:ext cx="478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algn="ctr">
              <a:buFont typeface="Arial" pitchFamily="34" charset="0"/>
              <a:buChar char="•"/>
            </a:pPr>
            <a:endParaRPr lang="ru-RU" sz="24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916832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АКТИВНЫЕ ПОМОЩНИКИ</a:t>
            </a:r>
          </a:p>
          <a:p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подкрепляют действие </a:t>
            </a:r>
            <a:r>
              <a:rPr lang="ru-RU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буллера</a:t>
            </a:r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 (улыбками, смешками, поддакиванием);</a:t>
            </a:r>
          </a:p>
          <a:p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могут подначивать, провоцировать;</a:t>
            </a:r>
            <a:endParaRPr lang="ru-RU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67944" y="198884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ПАССИВНЫЕ СТОРОННИКИ</a:t>
            </a:r>
          </a:p>
          <a:p>
            <a:r>
              <a:rPr lang="ru-RU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в целом одобрительно относятся к поведению доминирования и унижению слабых</a:t>
            </a:r>
            <a:endParaRPr lang="ru-RU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2" descr="http://xn--80afdydbsbabixf7m.xn--p1ai/wp-content/uploads/2016/11/IMG_6998-375x1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861048"/>
            <a:ext cx="5491876" cy="28557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lton\Desktop\krasivie-fony-dlya-prezentac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Возможные последствия: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1752600"/>
          </a:xfrm>
        </p:spPr>
        <p:txBody>
          <a:bodyPr>
            <a:normAutofit fontScale="25000" lnSpcReduction="20000"/>
          </a:bodyPr>
          <a:lstStyle/>
          <a:p>
            <a:endParaRPr lang="ru-RU" sz="6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ru-RU" sz="6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sz="6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Последствия </a:t>
            </a:r>
            <a:r>
              <a:rPr lang="ru-RU" sz="6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буллинга</a:t>
            </a:r>
            <a:r>
              <a:rPr lang="ru-RU" sz="6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печальны, ребенок получает огромное количество психических травм, которые неизбежно сказываются на его дальнейшей жизни:</a:t>
            </a:r>
          </a:p>
          <a:p>
            <a:endParaRPr lang="ru-RU" sz="6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sz="6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Расстройства психики, </a:t>
            </a:r>
            <a:r>
              <a:rPr lang="ru-RU" sz="64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ассоциальное</a:t>
            </a:r>
            <a:r>
              <a:rPr lang="ru-RU" sz="6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 поведение, тревожные расстройства.</a:t>
            </a:r>
            <a:endParaRPr lang="ru-RU" sz="6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sz="6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Даже единичный случай </a:t>
            </a:r>
            <a:r>
              <a:rPr lang="ru-RU" sz="6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буллинга</a:t>
            </a:r>
            <a:r>
              <a:rPr lang="ru-RU" sz="6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оставляет глубокий эмоциональный шрам, требующий специальной работы психолога. Ребенок становится агрессивным и тревожным, что переходит и во взрослый возраст. У него появляются трудности в поведении. Они чаще других подвержены депрессиям,  </a:t>
            </a:r>
            <a:r>
              <a:rPr lang="ru-RU" sz="6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ПТСР, риск суицида</a:t>
            </a:r>
            <a:r>
              <a:rPr lang="ru-RU" sz="6400" b="1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lvl="0"/>
            <a:endParaRPr lang="ru-RU" sz="6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6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Сложности во взаимоотношениях- </a:t>
            </a:r>
            <a:r>
              <a:rPr lang="ru-RU" sz="6400" b="1" u="sng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социальная изоляция</a:t>
            </a:r>
            <a:r>
              <a:rPr lang="ru-RU" sz="64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r>
              <a:rPr lang="ru-RU" sz="6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Мировая статистика утверждает, что взрослые, перенесшие издевательства в детстве, в большинстве своем остаются одинокими на всю жизнь, им тяжелее подниматься по карьерной лестнице. Поэтому они чаще других выбирают надомную или обособленную работу. Больше общаются в социальных сетях, чем в реальном мире.</a:t>
            </a:r>
          </a:p>
          <a:p>
            <a:pPr lvl="0"/>
            <a:endParaRPr lang="ru-RU" sz="64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6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Болезни, </a:t>
            </a:r>
            <a:r>
              <a:rPr lang="ru-RU" sz="64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психосоматика</a:t>
            </a:r>
            <a:r>
              <a:rPr lang="ru-RU" sz="6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. </a:t>
            </a:r>
            <a:r>
              <a:rPr lang="ru-RU" sz="6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Результатом </a:t>
            </a:r>
            <a:r>
              <a:rPr lang="ru-RU" sz="6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буллинга</a:t>
            </a:r>
            <a:r>
              <a:rPr lang="ru-RU" sz="6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очень часто бывают физические недомогания. Известны случаи, когда у мальчиков от стресса и бессилия начинались серьезные проблемы с сердцем. Девочки-подростки подвержены другому несчастью: насмешки и оскорбления приводят их к </a:t>
            </a:r>
            <a:r>
              <a:rPr lang="ru-RU" sz="6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анорексии</a:t>
            </a:r>
            <a:r>
              <a:rPr lang="ru-RU" sz="6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или булимии.</a:t>
            </a:r>
          </a:p>
          <a:p>
            <a:endParaRPr lang="ru-RU" sz="111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lton\Desktop\krasivie-fony-dlya-prezentac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57232"/>
            <a:ext cx="9144000" cy="17526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Вы должны осознавать всю ответственность за проступки, которые совершаете в своей жизни.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 Применение психологического и  физического насилия над детьми также уголовно наказуемо, как и над взрослыми. Синяки и ссадины можно зафиксировать в больнице, где их происхождение записывается со слов ребенка. Больница обязана передать информацию в полицию, а полиция — отреагировать.  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Так же необходимо помнить, что уголовная ответственность наступает с 14 лет.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lton\Desktop\krasivie-fony-dlya-prezentac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9144000" cy="213316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Обучение выхода из травли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412649214"/>
              </p:ext>
            </p:extLst>
          </p:nvPr>
        </p:nvGraphicFramePr>
        <p:xfrm>
          <a:off x="1259632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lton\Desktop\krasivie-fony-dlya-prezentac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6672"/>
            <a:ext cx="9144000" cy="213316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Оказание экстренной психологической помощи детям, родителям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Всероссийский Детский телефон доверия</a:t>
            </a:r>
            <a:b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800" dirty="0" smtClean="0">
                <a:solidFill>
                  <a:schemeClr val="tx1"/>
                </a:solidFill>
              </a:rPr>
              <a:t>8-800-2000-122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Региональная горячая  линия по вопросам безопасности детей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8-800-101-0086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Горячая линия по вопросам </a:t>
            </a:r>
            <a:r>
              <a:rPr lang="ru-RU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интернет-безопасности</a:t>
            </a:r>
            <a:endParaRPr lang="ru-RU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8 800 25 000 15</a:t>
            </a:r>
            <a:endParaRPr lang="ru-R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412649214"/>
              </p:ext>
            </p:extLst>
          </p:nvPr>
        </p:nvGraphicFramePr>
        <p:xfrm>
          <a:off x="5580112" y="4725144"/>
          <a:ext cx="324036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lton\Desktop\krasivie-fony-dlya-prezentac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94421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Лабазина А.А\Pictures\5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470076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lton\Desktop\krasivie-fony-dlya-prezentacii-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99392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92866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Определения «</a:t>
            </a:r>
            <a:r>
              <a:rPr lang="ru-RU" sz="4000" b="1" dirty="0" err="1" smtClean="0">
                <a:latin typeface="Comic Sans MS" panose="030F0702030302020204" pitchFamily="66" charset="0"/>
              </a:rPr>
              <a:t>буллинга</a:t>
            </a:r>
            <a:r>
              <a:rPr lang="ru-RU" sz="4000" b="1" dirty="0" smtClean="0">
                <a:latin typeface="Comic Sans MS" panose="030F0702030302020204" pitchFamily="66" charset="0"/>
              </a:rPr>
              <a:t>»-школьной травли</a:t>
            </a:r>
            <a:r>
              <a:rPr lang="ru-RU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785794"/>
            <a:ext cx="4714908" cy="5572164"/>
          </a:xfrm>
        </p:spPr>
        <p:txBody>
          <a:bodyPr>
            <a:noAutofit/>
          </a:bodyPr>
          <a:lstStyle/>
          <a:p>
            <a:endParaRPr lang="ru-RU" sz="3000" b="1" dirty="0" smtClean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ru-RU" sz="3000" b="1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Буллинг</a:t>
            </a:r>
            <a:r>
              <a:rPr lang="ru-RU" sz="30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- </a:t>
            </a:r>
            <a:r>
              <a:rPr lang="ru-RU" sz="2800" b="1" dirty="0" smtClean="0">
                <a:solidFill>
                  <a:schemeClr val="tx1"/>
                </a:solidFill>
              </a:rPr>
              <a:t>это травля, агрессивное преследование одного человека другим (другими). Он может выражаться по-разному: от непристойных шуток и оскорблений до избиения</a:t>
            </a:r>
            <a:endParaRPr lang="ru-RU" sz="30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2" descr="C:\Users\Лабазина А.А\Pictures\633a42e46379ad23d90119246af6d628_cropped_1332x8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2932956" cy="1955304"/>
          </a:xfrm>
          <a:prstGeom prst="rect">
            <a:avLst/>
          </a:prstGeom>
          <a:noFill/>
        </p:spPr>
      </p:pic>
      <p:pic>
        <p:nvPicPr>
          <p:cNvPr id="1027" name="Picture 3" descr="C:\Users\Лабазина А.А\Pictures\bully-kids-bullying-school_0-15343785293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77072"/>
            <a:ext cx="3096344" cy="1654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lton\Desktop\krasivie-fony-dlya-prezentac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9286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Виды </a:t>
            </a:r>
            <a:r>
              <a:rPr lang="ru-RU" sz="4000" b="1" dirty="0" err="1" smtClean="0">
                <a:latin typeface="Comic Sans MS" panose="030F0702030302020204" pitchFamily="66" charset="0"/>
              </a:rPr>
              <a:t>буллинга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785794"/>
            <a:ext cx="4000528" cy="485778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А. Психологическое (моральное) насилие: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1.вербальный 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насмешки,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присвоение кличек,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бесконечные замечания и необъективные оценки,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высмеивание,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унижение в присутствии других детей,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угрозы физической расправы,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шантаж,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угроза пожаловаться </a:t>
            </a:r>
            <a:r>
              <a:rPr lang="ru-RU" sz="1600" b="1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3"/>
              </a:rPr>
              <a:t>взрослым</a:t>
            </a:r>
            <a:r>
              <a:rPr lang="ru-RU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перестать дружить,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вымогательство, доносительство,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клевета на жертву, придирки, 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оскорбления, </a:t>
            </a:r>
            <a:r>
              <a:rPr lang="ru-RU" sz="16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обзывательства</a:t>
            </a:r>
            <a:r>
              <a:rPr lang="ru-RU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дразнилки.</a:t>
            </a:r>
            <a:endParaRPr lang="ru-RU" sz="16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C:\Users\Лабазина А.А\Pictures\deti-stradayut-ot-bullin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44824"/>
            <a:ext cx="4248472" cy="2832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lton\Desktop\krasivie-fony-dlya-prezentac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52736"/>
            <a:ext cx="8501122" cy="3131909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>
                <a:latin typeface="Comic Sans MS" panose="030F0702030302020204" pitchFamily="66" charset="0"/>
              </a:rPr>
              <a:t>2. социальное исключение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бойкот,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отторжение,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изоляция, 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отказ от общения с жертвой (с ребенком отказываются играть, заниматься, не хотят с ним сидеть за одной партой и т.д.);</a:t>
            </a:r>
            <a:r>
              <a:rPr lang="ru-RU" sz="18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3.кибербуллинг</a:t>
            </a:r>
            <a:r>
              <a:rPr lang="ru-RU" sz="16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1600" b="1" dirty="0" smtClean="0"/>
              <a:t> </a:t>
            </a:r>
            <a:r>
              <a:rPr lang="ru-RU" sz="1400" b="1" dirty="0" smtClean="0">
                <a:latin typeface="Comic Sans MS" panose="030F0702030302020204" pitchFamily="66" charset="0"/>
              </a:rPr>
              <a:t>очень популярное среди подростков. Проявляется в травле при помощи социальных сетей или посылании оскорблений на электронный адрес. Сюда входит съемка и выкладывание неприглядного видео,  </a:t>
            </a:r>
            <a:r>
              <a:rPr lang="ru-RU" sz="14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фотографий, оскорбительных текстов </a:t>
            </a:r>
            <a:r>
              <a:rPr lang="ru-RU" sz="1400" b="1" dirty="0" smtClean="0">
                <a:latin typeface="Comic Sans MS" panose="030F0702030302020204" pitchFamily="66" charset="0"/>
              </a:rPr>
              <a:t>в общий доступ.</a:t>
            </a:r>
            <a:r>
              <a:rPr lang="ru-RU" sz="14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(подвержены до 30% школьников 12-15 лет). Распространение в последнее время получает </a:t>
            </a:r>
            <a:r>
              <a:rPr lang="ru-RU" sz="1400" b="1" dirty="0" err="1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троллинг</a:t>
            </a:r>
            <a:r>
              <a:rPr lang="ru-RU" sz="14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 err="1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trolling</a:t>
            </a:r>
            <a:r>
              <a:rPr lang="ru-RU" sz="14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b="1" dirty="0" err="1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блеснение</a:t>
            </a:r>
            <a:r>
              <a:rPr lang="ru-RU" sz="14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ловля рыбы на блесну) — размещение в Интернете (на форумах, в дискуссионных группах, </a:t>
            </a:r>
            <a:r>
              <a:rPr lang="ru-RU" sz="1400" b="1" dirty="0" err="1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блогах</a:t>
            </a:r>
            <a:r>
              <a:rPr lang="ru-RU" sz="14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др.) провокационных сообщений с целью вызвать конфликты между участниками, взаимные оскорбления.</a:t>
            </a:r>
            <a:r>
              <a:rPr lang="ru-RU" sz="14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348" y="1"/>
            <a:ext cx="7772400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Виды </a:t>
            </a:r>
            <a:r>
              <a:rPr lang="ru-RU" sz="4000" b="1" dirty="0" err="1" smtClean="0">
                <a:solidFill>
                  <a:schemeClr val="accent1"/>
                </a:solidFill>
                <a:latin typeface="Comic Sans MS" panose="030F0702030302020204" pitchFamily="66" charset="0"/>
              </a:rPr>
              <a:t>буллинга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Лабазина А.А\Pictures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077072"/>
            <a:ext cx="4568508" cy="2569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lton\Desktop\krasivie-fony-dlya-prezentac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6063" y="0"/>
            <a:ext cx="9720063" cy="72900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928934"/>
            <a:ext cx="4572032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 место </a:t>
            </a:r>
            <a:r>
              <a:rPr lang="ru-RU" sz="1800" b="1" dirty="0" smtClean="0">
                <a:latin typeface="Comic Sans MS" panose="030F0702030302020204" pitchFamily="66" charset="0"/>
              </a:rPr>
              <a:t>— СЛОВЕСНАЯ ТРАВЛЯ </a:t>
            </a:r>
            <a:r>
              <a:rPr lang="ru-RU" sz="18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 место </a:t>
            </a:r>
            <a:r>
              <a:rPr lang="ru-RU" sz="1800" b="1" dirty="0" smtClean="0">
                <a:latin typeface="Comic Sans MS" panose="030F0702030302020204" pitchFamily="66" charset="0"/>
              </a:rPr>
              <a:t>— БОЙКОТ</a:t>
            </a:r>
            <a:r>
              <a:rPr lang="ru-RU" sz="18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 место</a:t>
            </a:r>
            <a:r>
              <a:rPr lang="ru-RU" sz="1800" b="1" dirty="0" smtClean="0">
                <a:latin typeface="Comic Sans MS" panose="030F0702030302020204" pitchFamily="66" charset="0"/>
              </a:rPr>
              <a:t>— ФИЗИЧЕСКАЯ РАСПРАВА </a:t>
            </a:r>
            <a:r>
              <a:rPr lang="ru-RU" sz="18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 место</a:t>
            </a:r>
            <a:r>
              <a:rPr lang="ru-RU" sz="1800" b="1" dirty="0" smtClean="0">
                <a:latin typeface="Comic Sans MS" panose="030F0702030302020204" pitchFamily="66" charset="0"/>
              </a:rPr>
              <a:t>— РАСПРОСТРАНЕНИЕ СЛУХОВ И СПЛЕТЕН</a:t>
            </a:r>
            <a:r>
              <a:rPr lang="ru-RU" sz="18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 место</a:t>
            </a:r>
            <a:r>
              <a:rPr lang="ru-RU" sz="1800" b="1" dirty="0" smtClean="0">
                <a:latin typeface="Comic Sans MS" panose="030F0702030302020204" pitchFamily="66" charset="0"/>
              </a:rPr>
              <a:t>— ВОРОВСТВО</a:t>
            </a:r>
            <a:endParaRPr lang="ru-RU" sz="1800" b="1" dirty="0">
              <a:latin typeface="Comic Sans MS" panose="030F0702030302020204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48" y="1"/>
            <a:ext cx="7772400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963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16633"/>
            <a:ext cx="5814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Б.  Физическое насилие избиение, нанесение удара, подзатыльники, порча и отнимание вещей, воровство и  др.</a:t>
            </a:r>
          </a:p>
          <a:p>
            <a:endParaRPr lang="ru-RU" dirty="0"/>
          </a:p>
        </p:txBody>
      </p:sp>
      <p:pic>
        <p:nvPicPr>
          <p:cNvPr id="4098" name="Picture 2" descr="C:\Users\Лабазина А.А\Pictures\MWcpcFgRMT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88840"/>
            <a:ext cx="3739075" cy="2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lton\Desktop\krasivie-fony-dlya-prezentac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43998" cy="2350614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000" dirty="0" smtClean="0"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dirty="0" smtClean="0"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dirty="0" smtClean="0"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dirty="0" smtClean="0">
                <a:latin typeface="Comic Sans MS" panose="030F0702030302020204" pitchFamily="66" charset="0"/>
              </a:rPr>
              <a:t/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700" b="1" dirty="0" smtClean="0">
                <a:latin typeface="Comic Sans MS" panose="030F0702030302020204" pitchFamily="66" charset="0"/>
              </a:rPr>
              <a:t> </a:t>
            </a:r>
            <a:br>
              <a:rPr lang="ru-RU" sz="2700" b="1" dirty="0" smtClean="0">
                <a:latin typeface="Comic Sans MS" panose="030F0702030302020204" pitchFamily="66" charset="0"/>
              </a:rPr>
            </a:br>
            <a:r>
              <a:rPr lang="ru-RU" sz="2700" b="1" dirty="0" smtClean="0">
                <a:latin typeface="Comic Sans MS" panose="030F0702030302020204" pitchFamily="66" charset="0"/>
              </a:rPr>
              <a:t/>
            </a:r>
            <a:br>
              <a:rPr lang="ru-RU" sz="2700" b="1" dirty="0" smtClean="0">
                <a:latin typeface="Comic Sans MS" panose="030F0702030302020204" pitchFamily="66" charset="0"/>
              </a:rPr>
            </a:br>
            <a:r>
              <a:rPr lang="ru-RU" sz="2700" b="1" dirty="0" smtClean="0">
                <a:latin typeface="Comic Sans MS" panose="030F0702030302020204" pitchFamily="66" charset="0"/>
              </a:rPr>
              <a:t/>
            </a:r>
            <a:br>
              <a:rPr lang="ru-RU" sz="2700" b="1" dirty="0" smtClean="0">
                <a:latin typeface="Comic Sans MS" panose="030F0702030302020204" pitchFamily="66" charset="0"/>
              </a:rPr>
            </a:br>
            <a:r>
              <a:rPr lang="ru-RU" sz="2700" b="1" dirty="0" smtClean="0">
                <a:latin typeface="Comic Sans MS" panose="030F0702030302020204" pitchFamily="66" charset="0"/>
              </a:rPr>
              <a:t>Согласно зарубежной статистике, в разных учебных заведениях от 4 до 50% учеников сталкивается с </a:t>
            </a:r>
            <a:r>
              <a:rPr lang="ru-RU" sz="2700" b="1" dirty="0" err="1" smtClean="0">
                <a:latin typeface="Comic Sans MS" panose="030F0702030302020204" pitchFamily="66" charset="0"/>
              </a:rPr>
              <a:t>буллингом</a:t>
            </a:r>
            <a:r>
              <a:rPr lang="ru-RU" sz="2700" b="1" dirty="0" smtClean="0">
                <a:latin typeface="Comic Sans MS" panose="030F0702030302020204" pitchFamily="66" charset="0"/>
              </a:rPr>
              <a:t>. Для одних это единичные случаи, для других — постоянная травля.</a:t>
            </a:r>
            <a:br>
              <a:rPr lang="ru-RU" sz="2700" b="1" dirty="0" smtClean="0">
                <a:latin typeface="Comic Sans MS" panose="030F0702030302020204" pitchFamily="66" charset="0"/>
              </a:rPr>
            </a:br>
            <a:r>
              <a:rPr lang="ru-RU" sz="2700" b="1" dirty="0" smtClean="0">
                <a:latin typeface="Comic Sans MS" panose="030F0702030302020204" pitchFamily="66" charset="0"/>
              </a:rPr>
              <a:t>   </a:t>
            </a:r>
            <a:br>
              <a:rPr lang="ru-RU" sz="2700" b="1" dirty="0" smtClean="0">
                <a:latin typeface="Comic Sans MS" panose="030F0702030302020204" pitchFamily="66" charset="0"/>
              </a:rPr>
            </a:br>
            <a:r>
              <a:rPr lang="ru-RU" sz="2700" b="1" dirty="0" smtClean="0">
                <a:latin typeface="Comic Sans MS" panose="030F0702030302020204" pitchFamily="66" charset="0"/>
              </a:rPr>
              <a:t>   Российские исследования </a:t>
            </a:r>
            <a:r>
              <a:rPr lang="ru-RU" sz="2700" b="1" dirty="0" err="1" smtClean="0">
                <a:latin typeface="Comic Sans MS" panose="030F0702030302020204" pitchFamily="66" charset="0"/>
              </a:rPr>
              <a:t>буллинга</a:t>
            </a:r>
            <a:r>
              <a:rPr lang="ru-RU" sz="2700" b="1" dirty="0" smtClean="0">
                <a:latin typeface="Comic Sans MS" panose="030F0702030302020204" pitchFamily="66" charset="0"/>
              </a:rPr>
              <a:t> в школе, проведенные в 2010 году, показывают, что 22% мальчиков и 21% девочек становятся жертвами травли уже в одиннадцатилетнем возрасте. Для подростков 15 лет эти показатели составляют соответственно 13 и 12%.</a:t>
            </a:r>
            <a:r>
              <a:rPr lang="ru-RU" sz="2000" b="1" dirty="0" smtClean="0">
                <a:latin typeface="Comic Sans MS" panose="030F0702030302020204" pitchFamily="66" charset="0"/>
              </a:rPr>
              <a:t/>
            </a:r>
            <a:br>
              <a:rPr lang="ru-RU" sz="2000" b="1" dirty="0" smtClean="0">
                <a:latin typeface="Comic Sans MS" panose="030F0702030302020204" pitchFamily="66" charset="0"/>
              </a:rPr>
            </a:br>
            <a:r>
              <a:rPr lang="ru-RU" sz="1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/>
            </a:r>
            <a:br>
              <a:rPr lang="ru-RU" sz="1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endParaRPr lang="ru-RU" sz="1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Лабазина А.А\Pictures\scale_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581128"/>
            <a:ext cx="3528392" cy="2112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lton\Desktop\krasivie-fony-dlya-prezentac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Основные характеристики </a:t>
            </a:r>
            <a:r>
              <a:rPr lang="ru-RU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Буллинга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1142984"/>
            <a:ext cx="4857784" cy="414340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ru-RU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ru-RU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ru-RU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1628800"/>
            <a:ext cx="6372200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ts val="3500"/>
              </a:lnSpc>
              <a:buFont typeface="+mj-lt"/>
              <a:buAutoNum type="arabicPeriod"/>
            </a:pPr>
            <a:r>
              <a:rPr lang="ru-RU" sz="2400" b="1" dirty="0" smtClean="0">
                <a:latin typeface="Comic Sans MS" panose="030F0702030302020204" pitchFamily="66" charset="0"/>
              </a:rPr>
              <a:t>Умышленность </a:t>
            </a:r>
          </a:p>
          <a:p>
            <a:pPr marL="571500" indent="-571500">
              <a:lnSpc>
                <a:spcPts val="3500"/>
              </a:lnSpc>
              <a:buFont typeface="+mj-lt"/>
              <a:buAutoNum type="arabicPeriod"/>
            </a:pPr>
            <a:r>
              <a:rPr lang="ru-RU" sz="2400" b="1" dirty="0" smtClean="0">
                <a:latin typeface="Comic Sans MS" panose="030F0702030302020204" pitchFamily="66" charset="0"/>
              </a:rPr>
              <a:t>Регулярность </a:t>
            </a:r>
          </a:p>
          <a:p>
            <a:pPr marL="571500" indent="-571500">
              <a:lnSpc>
                <a:spcPts val="3500"/>
              </a:lnSpc>
              <a:buFont typeface="+mj-lt"/>
              <a:buAutoNum type="arabicPeriod"/>
            </a:pPr>
            <a:r>
              <a:rPr lang="ru-RU" sz="2400" b="1" dirty="0" smtClean="0">
                <a:latin typeface="Comic Sans MS" panose="030F0702030302020204" pitchFamily="66" charset="0"/>
              </a:rPr>
              <a:t>Неравенство сил</a:t>
            </a:r>
          </a:p>
          <a:p>
            <a:pPr marL="571500" indent="-571500">
              <a:lnSpc>
                <a:spcPts val="3500"/>
              </a:lnSpc>
              <a:buFont typeface="+mj-lt"/>
              <a:buAutoNum type="arabicPeriod"/>
            </a:pPr>
            <a:r>
              <a:rPr lang="ru-RU" sz="2400" b="1" dirty="0" smtClean="0">
                <a:latin typeface="Comic Sans MS" panose="030F0702030302020204" pitchFamily="66" charset="0"/>
              </a:rPr>
              <a:t>Групповой процесс (затрагивает широкий круг участников)</a:t>
            </a:r>
          </a:p>
          <a:p>
            <a:pPr marL="571500" indent="-571500">
              <a:lnSpc>
                <a:spcPts val="3500"/>
              </a:lnSpc>
              <a:buFont typeface="+mj-lt"/>
              <a:buAutoNum type="arabicPeriod"/>
            </a:pPr>
            <a:r>
              <a:rPr lang="ru-RU" sz="2400" b="1" dirty="0" smtClean="0">
                <a:latin typeface="Comic Sans MS" panose="030F0702030302020204" pitchFamily="66" charset="0"/>
              </a:rPr>
              <a:t>Не заканчивается сам по себе</a:t>
            </a:r>
          </a:p>
          <a:p>
            <a:pPr marL="571500" indent="-571500">
              <a:lnSpc>
                <a:spcPts val="3500"/>
              </a:lnSpc>
              <a:buFont typeface="+mj-lt"/>
              <a:buAutoNum type="arabicPeriod"/>
            </a:pPr>
            <a:r>
              <a:rPr lang="ru-RU" sz="2400" b="1" dirty="0" smtClean="0">
                <a:latin typeface="Comic Sans MS" panose="030F0702030302020204" pitchFamily="66" charset="0"/>
              </a:rPr>
              <a:t>Негативное психологическое воздействие на всех участников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lton\Desktop\krasivie-fony-dlya-prezentacii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Обращение за помощью при </a:t>
            </a:r>
            <a:r>
              <a:rPr lang="ru-RU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буллинге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14422"/>
            <a:ext cx="8715436" cy="17526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ru-RU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69782679"/>
              </p:ext>
            </p:extLst>
          </p:nvPr>
        </p:nvGraphicFramePr>
        <p:xfrm>
          <a:off x="539552" y="1988840"/>
          <a:ext cx="4464496" cy="452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364088" y="1988840"/>
            <a:ext cx="338437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b="1" dirty="0" smtClean="0">
                <a:latin typeface="Comic Sans MS" panose="030F0702030302020204" pitchFamily="66" charset="0"/>
              </a:rPr>
              <a:t>Хочет справиться с этим самостоятельно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b="1" dirty="0" smtClean="0">
                <a:latin typeface="Comic Sans MS" panose="030F0702030302020204" pitchFamily="66" charset="0"/>
              </a:rPr>
              <a:t>Дети могут бояться реакции от обидчика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b="1" dirty="0" smtClean="0">
                <a:latin typeface="Comic Sans MS" panose="030F0702030302020204" pitchFamily="66" charset="0"/>
              </a:rPr>
              <a:t>Опасается, что накажут за слабость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b="1" dirty="0" smtClean="0">
                <a:latin typeface="Comic Sans MS" panose="030F0702030302020204" pitchFamily="66" charset="0"/>
              </a:rPr>
              <a:t>Чувствуют, что никто о них не заботится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ru-RU" b="1" dirty="0" smtClean="0">
                <a:latin typeface="Comic Sans MS" panose="030F0702030302020204" pitchFamily="66" charset="0"/>
              </a:rPr>
              <a:t>Дети могут опасаться, что их сверстники отвергнут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lton\Desktop\krasivie-fony-dlya-prezentacii-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Распределение ролей в </a:t>
            </a:r>
            <a:r>
              <a:rPr lang="ru-RU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буллинге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335758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Активное участие в </a:t>
            </a:r>
            <a:r>
              <a:rPr lang="ru-RU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буллинге</a:t>
            </a: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всегда принимают три группы детей: жертва, агрессор и наблюдатели, защитники.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Травля начинается одним человеком, обычно он лидер в классе, успешный в учебе или же, наоборот, агрессивный неуч.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Наблюдатели, как правило, не испытывают удовольствия от </a:t>
            </a:r>
            <a:r>
              <a:rPr lang="ru-RU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буллинга</a:t>
            </a: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но вынуждены или включаться, или молчать из страха, что сами окажутся в роли жертвы.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Защитники это более смелые  дети, встают на защиту жертвы</a:t>
            </a:r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293096"/>
            <a:ext cx="53823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Косвенные участники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буллинга</a:t>
            </a:r>
            <a:endParaRPr lang="ru-RU" sz="2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/>
            <a:r>
              <a:rPr lang="ru-RU" b="1" dirty="0" smtClean="0">
                <a:latin typeface="Comic Sans MS" panose="030F0702030302020204" pitchFamily="66" charset="0"/>
              </a:rPr>
              <a:t>Р</a:t>
            </a:r>
            <a:r>
              <a:rPr lang="en-US" b="1" dirty="0" err="1" smtClean="0">
                <a:latin typeface="Comic Sans MS" panose="030F0702030302020204" pitchFamily="66" charset="0"/>
              </a:rPr>
              <a:t>одители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lvl="1"/>
            <a:r>
              <a:rPr lang="en-US" b="1" dirty="0" err="1" smtClean="0">
                <a:latin typeface="Comic Sans MS" panose="030F0702030302020204" pitchFamily="66" charset="0"/>
              </a:rPr>
              <a:t>Опекуны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lvl="1"/>
            <a:r>
              <a:rPr lang="en-US" b="1" dirty="0" err="1" smtClean="0">
                <a:latin typeface="Comic Sans MS" panose="030F0702030302020204" pitchFamily="66" charset="0"/>
              </a:rPr>
              <a:t>Учителя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lvl="1"/>
            <a:r>
              <a:rPr lang="en-US" b="1" dirty="0" err="1" smtClean="0">
                <a:latin typeface="Comic Sans MS" panose="030F0702030302020204" pitchFamily="66" charset="0"/>
              </a:rPr>
              <a:t>Воспитатели</a:t>
            </a:r>
            <a:endParaRPr lang="ru-RU" b="1" dirty="0" smtClean="0">
              <a:latin typeface="Comic Sans MS" panose="030F0702030302020204" pitchFamily="66" charset="0"/>
            </a:endParaRPr>
          </a:p>
          <a:p>
            <a:pPr lvl="1"/>
            <a:r>
              <a:rPr lang="ru-RU" b="1" dirty="0" smtClean="0">
                <a:latin typeface="Comic Sans MS" panose="030F0702030302020204" pitchFamily="66" charset="0"/>
              </a:rPr>
              <a:t>СМИ</a:t>
            </a:r>
            <a:endParaRPr lang="en-US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380</Words>
  <Application>Microsoft Office PowerPoint</Application>
  <PresentationFormat>Экран (4:3)</PresentationFormat>
  <Paragraphs>106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Буллинг в классе. Как избежать беды?</vt:lpstr>
      <vt:lpstr>Определения «буллинга»-школьной травли.</vt:lpstr>
      <vt:lpstr>Виды буллинга</vt:lpstr>
      <vt:lpstr>2. социальное исключение бойкот, отторжение, изоляция,  отказ от общения с жертвой (с ребенком отказываются играть, заниматься, не хотят с ним сидеть за одной партой и т.д.);  3.кибербуллинг –  очень популярное среди подростков. Проявляется в травле при помощи социальных сетей или посылании оскорблений на электронный адрес. Сюда входит съемка и выкладывание неприглядного видео,  фотографий, оскорбительных текстов в общий доступ. (подвержены до 30% школьников 12-15 лет). Распространение в последнее время получает троллинг (trolling — блеснение, ловля рыбы на блесну) — размещение в Интернете (на форумах, в дискуссионных группах, блогах и др.) провокационных сообщений с целью вызвать конфликты между участниками, взаимные оскорбления. </vt:lpstr>
      <vt:lpstr>1 место — СЛОВЕСНАЯ ТРАВЛЯ  2 место — БОЙКОТ 3 место— ФИЗИЧЕСКАЯ РАСПРАВА  4 место— РАСПРОСТРАНЕНИЕ СЛУХОВ И СПЛЕТЕН 5 место— ВОРОВСТВО</vt:lpstr>
      <vt:lpstr>        Согласно зарубежной статистике, в разных учебных заведениях от 4 до 50% учеников сталкивается с буллингом. Для одних это единичные случаи, для других — постоянная травля.        Российские исследования буллинга в школе, проведенные в 2010 году, показывают, что 22% мальчиков и 21% девочек становятся жертвами травли уже в одиннадцатилетнем возрасте. Для подростков 15 лет эти показатели составляют соответственно 13 и 12%.  </vt:lpstr>
      <vt:lpstr>Основные характеристики Буллинга</vt:lpstr>
      <vt:lpstr>Обращение за помощью при буллинге</vt:lpstr>
      <vt:lpstr>Распределение ролей в буллинге</vt:lpstr>
      <vt:lpstr>Инициаторы травли -буллеры</vt:lpstr>
      <vt:lpstr>Жертвой или объектом буллинга:  </vt:lpstr>
      <vt:lpstr>Наблюдатели</vt:lpstr>
      <vt:lpstr>Возможные последствия:</vt:lpstr>
      <vt:lpstr>Слайд 14</vt:lpstr>
      <vt:lpstr>Слайд 15</vt:lpstr>
      <vt:lpstr>Слайд 16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Velton</dc:creator>
  <cp:lastModifiedBy>Лабазина А.А</cp:lastModifiedBy>
  <cp:revision>51</cp:revision>
  <dcterms:created xsi:type="dcterms:W3CDTF">2019-02-11T15:22:25Z</dcterms:created>
  <dcterms:modified xsi:type="dcterms:W3CDTF">2021-11-30T13:18:21Z</dcterms:modified>
</cp:coreProperties>
</file>