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3300"/>
    <a:srgbClr val="FF9966"/>
    <a:srgbClr val="009900"/>
    <a:srgbClr val="8A0000"/>
    <a:srgbClr val="FF8B8B"/>
    <a:srgbClr val="B07BD7"/>
    <a:srgbClr val="D1B2E8"/>
    <a:srgbClr val="FF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224" y="-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223A6790-6656-4856-B72D-1FF84226492C}" type="datetimeFigureOut">
              <a:rPr lang="ru-RU"/>
              <a:pPr>
                <a:defRPr/>
              </a:pPr>
              <a:t>10.12.2024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EA7645DF-0325-4E7A-B957-7B3BE08FF8A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D4DA8D32-4A37-4087-BCCD-BE1B912634FD}" type="datetimeFigureOut">
              <a:rPr lang="ru-RU"/>
              <a:pPr>
                <a:defRPr/>
              </a:pPr>
              <a:t>10.12.2024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7CD1303D-89FD-4BED-9794-3AB49374496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9492371B-4EDA-4078-A719-FDDF12A36A0C}" type="datetimeFigureOut">
              <a:rPr lang="ru-RU"/>
              <a:pPr>
                <a:defRPr/>
              </a:pPr>
              <a:t>10.12.2024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4F73DE27-CC9E-409E-B530-B757B802B12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566CACC8-F2DF-4E4C-A06C-6EF646B81FB5}" type="datetimeFigureOut">
              <a:rPr lang="ru-RU"/>
              <a:pPr>
                <a:defRPr/>
              </a:pPr>
              <a:t>10.12.2024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56ADFDB4-4EFA-4259-BD5A-86A8671E5C4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0101927F-B59C-42C7-9667-08F79D0AEB78}" type="datetimeFigureOut">
              <a:rPr lang="ru-RU"/>
              <a:pPr>
                <a:defRPr/>
              </a:pPr>
              <a:t>10.12.2024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097BF036-E103-4FB9-8A1B-99C8025F703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153C6D7B-E24F-4248-AFD4-C850EE7370AA}" type="datetimeFigureOut">
              <a:rPr lang="ru-RU"/>
              <a:pPr>
                <a:defRPr/>
              </a:pPr>
              <a:t>10.12.2024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FD1D7C5A-128A-4BE5-93F3-AACB56B514A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0F2D90E4-13AD-45EE-96D1-95B1D61CD646}" type="datetimeFigureOut">
              <a:rPr lang="ru-RU"/>
              <a:pPr>
                <a:defRPr/>
              </a:pPr>
              <a:t>10.12.2024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5778567A-0A62-48D1-85BB-A8B89E5EF4E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EDEF85B4-79DC-4CC0-8119-D59DD9339C5F}" type="datetimeFigureOut">
              <a:rPr lang="ru-RU"/>
              <a:pPr>
                <a:defRPr/>
              </a:pPr>
              <a:t>10.12.2024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2F1BF33F-F00D-40A4-ABB7-5F28114E81C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05D595E4-D1F4-450E-B051-EF8DD3E3B6D4}" type="datetimeFigureOut">
              <a:rPr lang="ru-RU"/>
              <a:pPr>
                <a:defRPr/>
              </a:pPr>
              <a:t>10.12.2024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5CFA1A6B-530D-4611-8A57-70FBF76D9D4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D7BC1F64-7570-42E7-8BB7-BE401EFE6575}" type="datetimeFigureOut">
              <a:rPr lang="ru-RU"/>
              <a:pPr>
                <a:defRPr/>
              </a:pPr>
              <a:t>10.12.2024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17D74FD4-1784-441B-B7E4-DCCEB72119E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060E8CCC-A61D-4BE3-B6C1-66B33D798151}" type="datetimeFigureOut">
              <a:rPr lang="ru-RU"/>
              <a:pPr>
                <a:defRPr/>
              </a:pPr>
              <a:t>10.12.2024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110AC6C4-669F-4FB1-A849-A76B3B432CC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ext Box 3"/>
          <p:cNvSpPr txBox="1">
            <a:spLocks noChangeArrowheads="1"/>
          </p:cNvSpPr>
          <p:nvPr/>
        </p:nvSpPr>
        <p:spPr bwMode="auto">
          <a:xfrm>
            <a:off x="1763713" y="2420938"/>
            <a:ext cx="6624637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800" b="1">
                <a:solidFill>
                  <a:srgbClr val="009900"/>
                </a:solidFill>
                <a:latin typeface="Times New Roman" pitchFamily="18" charset="0"/>
              </a:rPr>
              <a:t>КВИЗ – современная педагогическая технология интеллектуального развития детей старшего дошкольного возраста</a:t>
            </a:r>
          </a:p>
        </p:txBody>
      </p:sp>
      <p:sp>
        <p:nvSpPr>
          <p:cNvPr id="13314" name="Text Box 4"/>
          <p:cNvSpPr txBox="1">
            <a:spLocks noChangeArrowheads="1"/>
          </p:cNvSpPr>
          <p:nvPr/>
        </p:nvSpPr>
        <p:spPr bwMode="auto">
          <a:xfrm>
            <a:off x="4284663" y="5589588"/>
            <a:ext cx="4537075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>
                <a:solidFill>
                  <a:srgbClr val="993300"/>
                </a:solidFill>
                <a:latin typeface="Times New Roman" pitchFamily="18" charset="0"/>
              </a:rPr>
              <a:t>Социальный педагог </a:t>
            </a:r>
          </a:p>
          <a:p>
            <a:pPr>
              <a:spcBef>
                <a:spcPct val="50000"/>
              </a:spcBef>
            </a:pPr>
            <a:r>
              <a:rPr lang="ru-RU" sz="2000" b="1">
                <a:solidFill>
                  <a:srgbClr val="993300"/>
                </a:solidFill>
                <a:latin typeface="Times New Roman" pitchFamily="18" charset="0"/>
              </a:rPr>
              <a:t>Горохова Елена Геннадьевна</a:t>
            </a:r>
          </a:p>
        </p:txBody>
      </p:sp>
      <p:sp>
        <p:nvSpPr>
          <p:cNvPr id="13315" name="Text Box 5"/>
          <p:cNvSpPr txBox="1">
            <a:spLocks noChangeArrowheads="1"/>
          </p:cNvSpPr>
          <p:nvPr/>
        </p:nvSpPr>
        <p:spPr bwMode="auto">
          <a:xfrm>
            <a:off x="4211638" y="476250"/>
            <a:ext cx="4249737" cy="176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 b="1">
                <a:solidFill>
                  <a:srgbClr val="FF6600"/>
                </a:solidFill>
                <a:latin typeface="Times New Roman" pitchFamily="18" charset="0"/>
              </a:rPr>
              <a:t>Муниципальное учреждение </a:t>
            </a:r>
          </a:p>
          <a:p>
            <a:pPr algn="ctr"/>
            <a:r>
              <a:rPr lang="ru-RU" sz="2000" b="1">
                <a:solidFill>
                  <a:srgbClr val="FF6600"/>
                </a:solidFill>
                <a:latin typeface="Times New Roman" pitchFamily="18" charset="0"/>
              </a:rPr>
              <a:t>«Психолого-социальный центр системы образования «Надежда»</a:t>
            </a:r>
            <a:endParaRPr lang="ru-RU" sz="2000">
              <a:solidFill>
                <a:srgbClr val="FF6600"/>
              </a:solidFill>
              <a:latin typeface="Times New Roman" pitchFamily="18" charset="0"/>
            </a:endParaRPr>
          </a:p>
          <a:p>
            <a:pPr>
              <a:spcBef>
                <a:spcPct val="50000"/>
              </a:spcBef>
            </a:pPr>
            <a:endParaRPr lang="ru-RU" sz="2000">
              <a:latin typeface="Times New Roman" pitchFamily="18" charset="0"/>
            </a:endParaRPr>
          </a:p>
        </p:txBody>
      </p:sp>
      <p:pic>
        <p:nvPicPr>
          <p:cNvPr id="13316" name="Picture 8" descr="ehmblem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47813" y="404813"/>
            <a:ext cx="2625725" cy="175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5"/>
          <p:cNvSpPr txBox="1">
            <a:spLocks noChangeArrowheads="1"/>
          </p:cNvSpPr>
          <p:nvPr/>
        </p:nvSpPr>
        <p:spPr bwMode="auto">
          <a:xfrm>
            <a:off x="1692275" y="1844675"/>
            <a:ext cx="6480175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6000" b="1" i="1">
                <a:solidFill>
                  <a:srgbClr val="009900"/>
                </a:solidFill>
              </a:rPr>
              <a:t>Спасибо за внимание!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 Box 2"/>
          <p:cNvSpPr txBox="1">
            <a:spLocks noChangeArrowheads="1"/>
          </p:cNvSpPr>
          <p:nvPr/>
        </p:nvSpPr>
        <p:spPr bwMode="auto">
          <a:xfrm>
            <a:off x="1403350" y="466725"/>
            <a:ext cx="741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>
                <a:solidFill>
                  <a:srgbClr val="FF9966"/>
                </a:solidFill>
                <a:latin typeface="Times New Roman" pitchFamily="18" charset="0"/>
              </a:rPr>
              <a:t>Задачи, решаемые в процессе игры КВИЗ:</a:t>
            </a:r>
          </a:p>
        </p:txBody>
      </p:sp>
      <p:sp>
        <p:nvSpPr>
          <p:cNvPr id="14338" name="Rectangle 3"/>
          <p:cNvSpPr>
            <a:spLocks noChangeArrowheads="1"/>
          </p:cNvSpPr>
          <p:nvPr/>
        </p:nvSpPr>
        <p:spPr bwMode="auto">
          <a:xfrm>
            <a:off x="1476375" y="947738"/>
            <a:ext cx="7199313" cy="5883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buFontTx/>
              <a:buChar char="•"/>
            </a:pPr>
            <a:r>
              <a:rPr lang="ru-RU" sz="2000">
                <a:solidFill>
                  <a:srgbClr val="009900"/>
                </a:solidFill>
              </a:rPr>
              <a:t> </a:t>
            </a:r>
            <a:r>
              <a:rPr lang="ru-RU" sz="2000" b="1">
                <a:solidFill>
                  <a:srgbClr val="009900"/>
                </a:solidFill>
                <a:latin typeface="Times New Roman" pitchFamily="18" charset="0"/>
              </a:rPr>
              <a:t>Стимулируют к самостоятельному поиску необходимой информации, решению проблемных ситуаций;</a:t>
            </a:r>
          </a:p>
          <a:p>
            <a:pPr>
              <a:buFontTx/>
              <a:buChar char="•"/>
            </a:pPr>
            <a:r>
              <a:rPr lang="ru-RU" sz="2000" b="1">
                <a:solidFill>
                  <a:srgbClr val="009900"/>
                </a:solidFill>
                <a:latin typeface="Times New Roman" pitchFamily="18" charset="0"/>
              </a:rPr>
              <a:t>Развивают творческое мышление, воображение, фантазию;</a:t>
            </a:r>
          </a:p>
          <a:p>
            <a:pPr>
              <a:buFontTx/>
              <a:buChar char="•"/>
            </a:pPr>
            <a:r>
              <a:rPr lang="ru-RU" sz="2000" b="1">
                <a:solidFill>
                  <a:srgbClr val="009900"/>
                </a:solidFill>
                <a:latin typeface="Times New Roman" pitchFamily="18" charset="0"/>
              </a:rPr>
              <a:t> Развивают умение размышлять и отстаивать свою точку зрения;</a:t>
            </a:r>
          </a:p>
          <a:p>
            <a:pPr>
              <a:buFontTx/>
              <a:buChar char="•"/>
            </a:pPr>
            <a:r>
              <a:rPr lang="ru-RU" sz="2000" b="1">
                <a:solidFill>
                  <a:srgbClr val="009900"/>
                </a:solidFill>
                <a:latin typeface="Times New Roman" pitchFamily="18" charset="0"/>
              </a:rPr>
              <a:t> Стимулируют развитие логики, внимания, усидчивости;</a:t>
            </a:r>
          </a:p>
          <a:p>
            <a:pPr>
              <a:buFontTx/>
              <a:buChar char="•"/>
            </a:pPr>
            <a:r>
              <a:rPr lang="ru-RU" sz="2000" b="1">
                <a:solidFill>
                  <a:srgbClr val="009900"/>
                </a:solidFill>
                <a:latin typeface="Times New Roman" pitchFamily="18" charset="0"/>
              </a:rPr>
              <a:t> Развивают речевую активность, умение рассуждать;</a:t>
            </a:r>
          </a:p>
          <a:p>
            <a:pPr>
              <a:buFontTx/>
              <a:buChar char="•"/>
            </a:pPr>
            <a:r>
              <a:rPr lang="ru-RU" sz="2000" b="1">
                <a:solidFill>
                  <a:srgbClr val="009900"/>
                </a:solidFill>
                <a:latin typeface="Times New Roman" pitchFamily="18" charset="0"/>
              </a:rPr>
              <a:t> Способствую сплоченности детского коллектива;</a:t>
            </a:r>
          </a:p>
          <a:p>
            <a:pPr>
              <a:buFontTx/>
              <a:buChar char="•"/>
            </a:pPr>
            <a:r>
              <a:rPr lang="ru-RU" sz="2000" b="1">
                <a:solidFill>
                  <a:srgbClr val="009900"/>
                </a:solidFill>
                <a:latin typeface="Times New Roman" pitchFamily="18" charset="0"/>
              </a:rPr>
              <a:t> Воспитывают умение слышать каждого, уважать точку зрения партнера по игре;</a:t>
            </a:r>
          </a:p>
          <a:p>
            <a:pPr>
              <a:buFontTx/>
              <a:buChar char="•"/>
            </a:pPr>
            <a:r>
              <a:rPr lang="ru-RU" sz="2000" b="1">
                <a:solidFill>
                  <a:srgbClr val="009900"/>
                </a:solidFill>
                <a:latin typeface="Times New Roman" pitchFamily="18" charset="0"/>
              </a:rPr>
              <a:t> Воспитывают выдержку, усидчивость, умение доводить дело до конца;</a:t>
            </a:r>
          </a:p>
          <a:p>
            <a:pPr>
              <a:buFontTx/>
              <a:buChar char="•"/>
            </a:pPr>
            <a:r>
              <a:rPr lang="ru-RU" sz="2000" b="1">
                <a:solidFill>
                  <a:srgbClr val="009900"/>
                </a:solidFill>
                <a:latin typeface="Times New Roman" pitchFamily="18" charset="0"/>
              </a:rPr>
              <a:t> Способствуют закреплению полученных знаний и умений.</a:t>
            </a:r>
            <a:r>
              <a:rPr lang="ru-RU" sz="2000">
                <a:solidFill>
                  <a:srgbClr val="009900"/>
                </a:solidFill>
              </a:rPr>
              <a:t> </a:t>
            </a:r>
            <a:endParaRPr lang="ru-RU" sz="2000" b="1">
              <a:solidFill>
                <a:srgbClr val="009900"/>
              </a:solidFill>
              <a:latin typeface="Times New Roman" pitchFamily="18" charset="0"/>
            </a:endParaRPr>
          </a:p>
          <a:p>
            <a:endParaRPr lang="ru-RU" sz="2000" b="1">
              <a:solidFill>
                <a:srgbClr val="009900"/>
              </a:solidFill>
              <a:latin typeface="Times New Roman" pitchFamily="18" charset="0"/>
            </a:endParaRPr>
          </a:p>
          <a:p>
            <a:endParaRPr lang="ru-RU" sz="2000" b="1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ext Box 6"/>
          <p:cNvSpPr txBox="1">
            <a:spLocks noChangeArrowheads="1"/>
          </p:cNvSpPr>
          <p:nvPr/>
        </p:nvSpPr>
        <p:spPr bwMode="auto">
          <a:xfrm>
            <a:off x="1476375" y="404813"/>
            <a:ext cx="698341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800" b="1">
                <a:solidFill>
                  <a:srgbClr val="FF3300"/>
                </a:solidFill>
                <a:latin typeface="Times New Roman" pitchFamily="18" charset="0"/>
              </a:rPr>
              <a:t>Содержание игры КВИЗ:</a:t>
            </a:r>
          </a:p>
        </p:txBody>
      </p:sp>
      <p:sp>
        <p:nvSpPr>
          <p:cNvPr id="15362" name="Text Box 7"/>
          <p:cNvSpPr txBox="1">
            <a:spLocks noChangeArrowheads="1"/>
          </p:cNvSpPr>
          <p:nvPr/>
        </p:nvSpPr>
        <p:spPr bwMode="auto">
          <a:xfrm>
            <a:off x="1547813" y="1989138"/>
            <a:ext cx="6840537" cy="356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ru-RU" sz="2400" b="1">
                <a:solidFill>
                  <a:srgbClr val="009900"/>
                </a:solidFill>
                <a:latin typeface="Times New Roman" pitchFamily="18" charset="0"/>
              </a:rPr>
              <a:t>Вопросы – аудио-, фото-, аудио-, видео формат;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ru-RU" sz="2400" b="1">
                <a:solidFill>
                  <a:srgbClr val="009900"/>
                </a:solidFill>
                <a:latin typeface="Times New Roman" pitchFamily="18" charset="0"/>
              </a:rPr>
              <a:t>Загадки;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ru-RU" sz="2400" b="1">
                <a:solidFill>
                  <a:srgbClr val="009900"/>
                </a:solidFill>
                <a:latin typeface="Times New Roman" pitchFamily="18" charset="0"/>
              </a:rPr>
              <a:t>Кроссворды, лабиринты, ребусы;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ru-RU" sz="2400" b="1">
                <a:solidFill>
                  <a:srgbClr val="009900"/>
                </a:solidFill>
                <a:latin typeface="Times New Roman" pitchFamily="18" charset="0"/>
              </a:rPr>
              <a:t>Словесные задания;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ru-RU" sz="2400" b="1">
                <a:solidFill>
                  <a:srgbClr val="009900"/>
                </a:solidFill>
                <a:latin typeface="Times New Roman" pitchFamily="18" charset="0"/>
              </a:rPr>
              <a:t>Предметы из «Волшебного сундучка».</a:t>
            </a:r>
          </a:p>
          <a:p>
            <a:pPr marL="342900" indent="-342900">
              <a:spcBef>
                <a:spcPct val="50000"/>
              </a:spcBef>
            </a:pPr>
            <a:endParaRPr lang="ru-RU" sz="2400" b="1">
              <a:solidFill>
                <a:srgbClr val="0099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ext Box 5"/>
          <p:cNvSpPr txBox="1">
            <a:spLocks noChangeArrowheads="1"/>
          </p:cNvSpPr>
          <p:nvPr/>
        </p:nvSpPr>
        <p:spPr bwMode="auto">
          <a:xfrm>
            <a:off x="1476375" y="404813"/>
            <a:ext cx="698341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800" b="1">
                <a:solidFill>
                  <a:srgbClr val="FF3300"/>
                </a:solidFill>
                <a:latin typeface="Times New Roman" pitchFamily="18" charset="0"/>
              </a:rPr>
              <a:t>Организация игры КВИЗ</a:t>
            </a:r>
          </a:p>
        </p:txBody>
      </p:sp>
      <p:sp>
        <p:nvSpPr>
          <p:cNvPr id="16386" name="Text Box 6"/>
          <p:cNvSpPr txBox="1">
            <a:spLocks noChangeArrowheads="1"/>
          </p:cNvSpPr>
          <p:nvPr/>
        </p:nvSpPr>
        <p:spPr bwMode="auto">
          <a:xfrm>
            <a:off x="1476375" y="1125538"/>
            <a:ext cx="6983413" cy="3925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ru-RU" sz="2400" b="1">
                <a:solidFill>
                  <a:srgbClr val="009900"/>
                </a:solidFill>
              </a:rPr>
              <a:t>Определить тему КВИЗ: тема недели, времена года, праздник;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ru-RU" sz="2400" b="1">
                <a:solidFill>
                  <a:srgbClr val="009900"/>
                </a:solidFill>
              </a:rPr>
              <a:t>Отобрать задания, вопросы;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ru-RU" sz="2400" b="1">
                <a:solidFill>
                  <a:srgbClr val="009900"/>
                </a:solidFill>
              </a:rPr>
              <a:t>Разделить детей на команды, выбрать капитана;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ru-RU" sz="2400" b="1">
                <a:solidFill>
                  <a:srgbClr val="009900"/>
                </a:solidFill>
              </a:rPr>
              <a:t>Огласить правила игры; 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ru-RU" sz="2400" b="1">
                <a:solidFill>
                  <a:srgbClr val="009900"/>
                </a:solidFill>
              </a:rPr>
              <a:t>Подвести итог;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ru-RU" sz="2400" b="1">
                <a:solidFill>
                  <a:srgbClr val="009900"/>
                </a:solidFill>
              </a:rPr>
              <a:t>Наградить победившую команду.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ext Box 4"/>
          <p:cNvSpPr txBox="1">
            <a:spLocks noChangeArrowheads="1"/>
          </p:cNvSpPr>
          <p:nvPr/>
        </p:nvSpPr>
        <p:spPr bwMode="auto">
          <a:xfrm>
            <a:off x="1547813" y="476250"/>
            <a:ext cx="705643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800" b="1">
                <a:solidFill>
                  <a:srgbClr val="FF3300"/>
                </a:solidFill>
                <a:latin typeface="Times New Roman" pitchFamily="18" charset="0"/>
              </a:rPr>
              <a:t>КВИЗ «В гостях у сказки»</a:t>
            </a:r>
          </a:p>
        </p:txBody>
      </p:sp>
      <p:sp>
        <p:nvSpPr>
          <p:cNvPr id="17410" name="Text Box 5"/>
          <p:cNvSpPr txBox="1">
            <a:spLocks noChangeArrowheads="1"/>
          </p:cNvSpPr>
          <p:nvPr/>
        </p:nvSpPr>
        <p:spPr bwMode="auto">
          <a:xfrm>
            <a:off x="1547813" y="1052513"/>
            <a:ext cx="70564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  <p:sp>
        <p:nvSpPr>
          <p:cNvPr id="17411" name="Text Box 6"/>
          <p:cNvSpPr txBox="1">
            <a:spLocks noChangeArrowheads="1"/>
          </p:cNvSpPr>
          <p:nvPr/>
        </p:nvSpPr>
        <p:spPr bwMode="auto">
          <a:xfrm>
            <a:off x="1547813" y="2636838"/>
            <a:ext cx="73453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  <p:sp>
        <p:nvSpPr>
          <p:cNvPr id="17412" name="Text Box 7"/>
          <p:cNvSpPr txBox="1">
            <a:spLocks noChangeArrowheads="1"/>
          </p:cNvSpPr>
          <p:nvPr/>
        </p:nvSpPr>
        <p:spPr bwMode="auto">
          <a:xfrm>
            <a:off x="1835150" y="1125538"/>
            <a:ext cx="6553200" cy="3875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/>
            <a:r>
              <a:rPr lang="ru-RU" b="1" u="sng">
                <a:solidFill>
                  <a:srgbClr val="009900"/>
                </a:solidFill>
                <a:latin typeface="Times New Roman" pitchFamily="18" charset="0"/>
              </a:rPr>
              <a:t>Первый раунд «Сказочные фразы» </a:t>
            </a:r>
          </a:p>
          <a:p>
            <a:pPr marL="342900" indent="-342900"/>
            <a:r>
              <a:rPr lang="ru-RU" sz="1400" b="1">
                <a:solidFill>
                  <a:srgbClr val="009900"/>
                </a:solidFill>
                <a:latin typeface="Times New Roman" pitchFamily="18" charset="0"/>
              </a:rPr>
              <a:t>Время на обдумывание 10 секунд</a:t>
            </a:r>
            <a:endParaRPr lang="ru-RU" sz="1400">
              <a:solidFill>
                <a:srgbClr val="009900"/>
              </a:solidFill>
              <a:latin typeface="Times New Roman" pitchFamily="18" charset="0"/>
            </a:endParaRPr>
          </a:p>
          <a:p>
            <a:pPr marL="342900" indent="-342900"/>
            <a:r>
              <a:rPr lang="ru-RU" b="1">
                <a:solidFill>
                  <a:srgbClr val="009900"/>
                </a:solidFill>
                <a:latin typeface="Times New Roman" pitchFamily="18" charset="0"/>
              </a:rPr>
              <a:t>Задание: досказать фразу</a:t>
            </a:r>
          </a:p>
          <a:p>
            <a:pPr marL="342900" indent="-342900"/>
            <a:endParaRPr lang="ru-RU" b="1">
              <a:solidFill>
                <a:srgbClr val="009900"/>
              </a:solidFill>
              <a:latin typeface="Times New Roman" pitchFamily="18" charset="0"/>
            </a:endParaRPr>
          </a:p>
          <a:p>
            <a:pPr marL="342900" indent="-342900"/>
            <a:r>
              <a:rPr lang="ru-RU">
                <a:solidFill>
                  <a:srgbClr val="009900"/>
                </a:solidFill>
                <a:latin typeface="Times New Roman" pitchFamily="18" charset="0"/>
              </a:rPr>
              <a:t>1.В некотором царстве… (в тридевятом государстве)</a:t>
            </a:r>
          </a:p>
          <a:p>
            <a:pPr marL="342900" indent="-342900"/>
            <a:r>
              <a:rPr lang="ru-RU">
                <a:solidFill>
                  <a:srgbClr val="009900"/>
                </a:solidFill>
                <a:latin typeface="Times New Roman" pitchFamily="18" charset="0"/>
              </a:rPr>
              <a:t>2.По щучьему велению… (по-моему хотению)</a:t>
            </a:r>
          </a:p>
          <a:p>
            <a:pPr marL="342900" indent="-342900"/>
            <a:r>
              <a:rPr lang="ru-RU">
                <a:solidFill>
                  <a:srgbClr val="009900"/>
                </a:solidFill>
                <a:latin typeface="Times New Roman" pitchFamily="18" charset="0"/>
              </a:rPr>
              <a:t>3.Скоро сказка сказывается… (да не скоро дело делается)</a:t>
            </a:r>
          </a:p>
          <a:p>
            <a:pPr marL="342900" indent="-342900"/>
            <a:r>
              <a:rPr lang="ru-RU">
                <a:solidFill>
                  <a:srgbClr val="009900"/>
                </a:solidFill>
                <a:latin typeface="Times New Roman" pitchFamily="18" charset="0"/>
              </a:rPr>
              <a:t>4.И там я был, мед –пиво пил, по усам текло… (а в рот не попало)</a:t>
            </a:r>
          </a:p>
          <a:p>
            <a:pPr marL="342900" indent="-342900"/>
            <a:r>
              <a:rPr lang="ru-RU">
                <a:solidFill>
                  <a:srgbClr val="009900"/>
                </a:solidFill>
                <a:latin typeface="Times New Roman" pitchFamily="18" charset="0"/>
              </a:rPr>
              <a:t>5.Сивка-бурка, вещая каурка… (встань передо мной, как лист перед травой)</a:t>
            </a:r>
          </a:p>
          <a:p>
            <a:pPr marL="342900" indent="-342900"/>
            <a:r>
              <a:rPr lang="ru-RU">
                <a:solidFill>
                  <a:srgbClr val="009900"/>
                </a:solidFill>
                <a:latin typeface="Times New Roman" pitchFamily="18" charset="0"/>
              </a:rPr>
              <a:t>6.Сказка лож, да в ней намек… (добрым молодцам урок)</a:t>
            </a:r>
          </a:p>
          <a:p>
            <a:pPr marL="342900" indent="-342900"/>
            <a:r>
              <a:rPr lang="ru-RU">
                <a:solidFill>
                  <a:srgbClr val="009900"/>
                </a:solidFill>
                <a:latin typeface="Times New Roman" pitchFamily="18" charset="0"/>
              </a:rPr>
              <a:t>7.И стали они жить-поживать… (да добра наживать)</a:t>
            </a:r>
          </a:p>
          <a:p>
            <a:pPr marL="342900" indent="-342900"/>
            <a:r>
              <a:rPr lang="ru-RU">
                <a:solidFill>
                  <a:srgbClr val="009900"/>
                </a:solidFill>
                <a:latin typeface="Times New Roman" pitchFamily="18" charset="0"/>
              </a:rPr>
              <a:t>8.Сяду на пенек… (съем пирожок)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4"/>
          <p:cNvSpPr>
            <a:spLocks noChangeArrowheads="1"/>
          </p:cNvSpPr>
          <p:nvPr/>
        </p:nvSpPr>
        <p:spPr bwMode="auto">
          <a:xfrm>
            <a:off x="3132138" y="620713"/>
            <a:ext cx="459581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b="1">
                <a:solidFill>
                  <a:srgbClr val="FF3300"/>
                </a:solidFill>
                <a:latin typeface="Times New Roman" pitchFamily="18" charset="0"/>
              </a:rPr>
              <a:t>КВИЗ «В гостях у сказки»</a:t>
            </a:r>
          </a:p>
        </p:txBody>
      </p:sp>
      <p:sp>
        <p:nvSpPr>
          <p:cNvPr id="18434" name="Text Box 6"/>
          <p:cNvSpPr txBox="1">
            <a:spLocks noChangeArrowheads="1"/>
          </p:cNvSpPr>
          <p:nvPr/>
        </p:nvSpPr>
        <p:spPr bwMode="auto">
          <a:xfrm>
            <a:off x="1763713" y="1412875"/>
            <a:ext cx="5761037" cy="3875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/>
            <a:r>
              <a:rPr lang="ru-RU" b="1" u="sng">
                <a:solidFill>
                  <a:srgbClr val="009900"/>
                </a:solidFill>
                <a:latin typeface="Times New Roman" pitchFamily="18" charset="0"/>
              </a:rPr>
              <a:t>Второй раунд «Сказочные ошибки»</a:t>
            </a:r>
          </a:p>
          <a:p>
            <a:pPr marL="342900" indent="-342900"/>
            <a:r>
              <a:rPr lang="ru-RU" sz="1400" b="1">
                <a:solidFill>
                  <a:srgbClr val="009900"/>
                </a:solidFill>
                <a:latin typeface="Times New Roman" pitchFamily="18" charset="0"/>
              </a:rPr>
              <a:t>Время на обдумывание 10 секунд</a:t>
            </a:r>
            <a:endParaRPr lang="ru-RU" sz="1400">
              <a:solidFill>
                <a:srgbClr val="009900"/>
              </a:solidFill>
              <a:latin typeface="Times New Roman" pitchFamily="18" charset="0"/>
            </a:endParaRPr>
          </a:p>
          <a:p>
            <a:pPr marL="342900" indent="-342900"/>
            <a:r>
              <a:rPr lang="ru-RU" b="1">
                <a:solidFill>
                  <a:srgbClr val="009900"/>
                </a:solidFill>
                <a:latin typeface="Times New Roman" pitchFamily="18" charset="0"/>
              </a:rPr>
              <a:t>Задание: сказать фразу правильно</a:t>
            </a:r>
          </a:p>
          <a:p>
            <a:pPr marL="342900" indent="-342900"/>
            <a:endParaRPr lang="ru-RU" b="1">
              <a:solidFill>
                <a:srgbClr val="009900"/>
              </a:solidFill>
              <a:latin typeface="Times New Roman" pitchFamily="18" charset="0"/>
            </a:endParaRPr>
          </a:p>
          <a:p>
            <a:pPr marL="342900" indent="-342900"/>
            <a:r>
              <a:rPr lang="ru-RU">
                <a:solidFill>
                  <a:srgbClr val="009900"/>
                </a:solidFill>
                <a:latin typeface="Times New Roman" pitchFamily="18" charset="0"/>
              </a:rPr>
              <a:t>1.Петушок-Ряба</a:t>
            </a:r>
          </a:p>
          <a:p>
            <a:pPr marL="342900" indent="-342900"/>
            <a:r>
              <a:rPr lang="ru-RU">
                <a:solidFill>
                  <a:srgbClr val="009900"/>
                </a:solidFill>
                <a:latin typeface="Times New Roman" pitchFamily="18" charset="0"/>
              </a:rPr>
              <a:t>2.Даша и медведь</a:t>
            </a:r>
          </a:p>
          <a:p>
            <a:pPr marL="342900" indent="-342900"/>
            <a:r>
              <a:rPr lang="ru-RU">
                <a:solidFill>
                  <a:srgbClr val="009900"/>
                </a:solidFill>
                <a:latin typeface="Times New Roman" pitchFamily="18" charset="0"/>
              </a:rPr>
              <a:t>3.Волк и семеро ягнят</a:t>
            </a:r>
          </a:p>
          <a:p>
            <a:pPr marL="342900" indent="-342900"/>
            <a:r>
              <a:rPr lang="ru-RU">
                <a:solidFill>
                  <a:srgbClr val="009900"/>
                </a:solidFill>
                <a:latin typeface="Times New Roman" pitchFamily="18" charset="0"/>
              </a:rPr>
              <a:t>4.Утки-лебеди</a:t>
            </a:r>
          </a:p>
          <a:p>
            <a:pPr marL="342900" indent="-342900"/>
            <a:r>
              <a:rPr lang="ru-RU">
                <a:solidFill>
                  <a:srgbClr val="009900"/>
                </a:solidFill>
                <a:latin typeface="Times New Roman" pitchFamily="18" charset="0"/>
              </a:rPr>
              <a:t>5.Царевна-индюшка</a:t>
            </a:r>
          </a:p>
          <a:p>
            <a:pPr marL="342900" indent="-342900"/>
            <a:r>
              <a:rPr lang="ru-RU">
                <a:solidFill>
                  <a:srgbClr val="009900"/>
                </a:solidFill>
                <a:latin typeface="Times New Roman" pitchFamily="18" charset="0"/>
              </a:rPr>
              <a:t>6.Доктор Бармолей</a:t>
            </a:r>
          </a:p>
          <a:p>
            <a:pPr marL="342900" indent="-342900"/>
            <a:r>
              <a:rPr lang="ru-RU">
                <a:solidFill>
                  <a:srgbClr val="009900"/>
                </a:solidFill>
                <a:latin typeface="Times New Roman" pitchFamily="18" charset="0"/>
              </a:rPr>
              <a:t>7.Снежная принцесса</a:t>
            </a:r>
          </a:p>
          <a:p>
            <a:pPr marL="342900" indent="-342900"/>
            <a:r>
              <a:rPr lang="ru-RU">
                <a:solidFill>
                  <a:srgbClr val="009900"/>
                </a:solidFill>
                <a:latin typeface="Times New Roman" pitchFamily="18" charset="0"/>
              </a:rPr>
              <a:t>8.Мальчик – в – сапогах</a:t>
            </a:r>
          </a:p>
          <a:p>
            <a:pPr marL="342900" indent="-342900"/>
            <a:r>
              <a:rPr lang="ru-RU">
                <a:solidFill>
                  <a:srgbClr val="009900"/>
                </a:solidFill>
                <a:latin typeface="Times New Roman" pitchFamily="18" charset="0"/>
              </a:rPr>
              <a:t>9.Кот в валенках</a:t>
            </a:r>
          </a:p>
          <a:p>
            <a:pPr marL="342900" indent="-342900"/>
            <a:r>
              <a:rPr lang="ru-RU">
                <a:solidFill>
                  <a:srgbClr val="009900"/>
                </a:solidFill>
                <a:latin typeface="Times New Roman" pitchFamily="18" charset="0"/>
              </a:rPr>
              <a:t>10.Иван-царевич и рыжий волк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4"/>
          <p:cNvSpPr>
            <a:spLocks noChangeArrowheads="1"/>
          </p:cNvSpPr>
          <p:nvPr/>
        </p:nvSpPr>
        <p:spPr bwMode="auto">
          <a:xfrm>
            <a:off x="2771775" y="260350"/>
            <a:ext cx="510063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b="1">
                <a:solidFill>
                  <a:srgbClr val="FF3300"/>
                </a:solidFill>
                <a:latin typeface="Times New Roman" pitchFamily="18" charset="0"/>
              </a:rPr>
              <a:t>КВИЗ «В гостях у сказки»</a:t>
            </a:r>
          </a:p>
        </p:txBody>
      </p:sp>
      <p:sp>
        <p:nvSpPr>
          <p:cNvPr id="19458" name="Text Box 5"/>
          <p:cNvSpPr txBox="1">
            <a:spLocks noChangeArrowheads="1"/>
          </p:cNvSpPr>
          <p:nvPr/>
        </p:nvSpPr>
        <p:spPr bwMode="auto">
          <a:xfrm>
            <a:off x="1258888" y="908050"/>
            <a:ext cx="7634287" cy="5827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 b="1" u="sng">
                <a:solidFill>
                  <a:srgbClr val="009900"/>
                </a:solidFill>
                <a:latin typeface="Times New Roman" pitchFamily="18" charset="0"/>
              </a:rPr>
              <a:t>Третий раунд «Сказочные загадки»</a:t>
            </a:r>
          </a:p>
          <a:p>
            <a:r>
              <a:rPr lang="ru-RU" sz="1400" b="1">
                <a:solidFill>
                  <a:srgbClr val="009900"/>
                </a:solidFill>
                <a:latin typeface="Times New Roman" pitchFamily="18" charset="0"/>
              </a:rPr>
              <a:t>Время на обдумывание</a:t>
            </a:r>
            <a:r>
              <a:rPr lang="ru-RU" sz="1400">
                <a:solidFill>
                  <a:srgbClr val="009900"/>
                </a:solidFill>
                <a:latin typeface="Times New Roman" pitchFamily="18" charset="0"/>
              </a:rPr>
              <a:t> 10 с</a:t>
            </a:r>
          </a:p>
          <a:p>
            <a:r>
              <a:rPr lang="ru-RU" b="1">
                <a:solidFill>
                  <a:srgbClr val="009900"/>
                </a:solidFill>
                <a:latin typeface="Times New Roman" pitchFamily="18" charset="0"/>
              </a:rPr>
              <a:t>Задание: назвать сказку или сказочного героя</a:t>
            </a:r>
          </a:p>
          <a:p>
            <a:r>
              <a:rPr lang="ru-RU">
                <a:solidFill>
                  <a:srgbClr val="009900"/>
                </a:solidFill>
                <a:latin typeface="Times New Roman" pitchFamily="18" charset="0"/>
              </a:rPr>
              <a:t>1.  Нашла однажды мышка совсем пустой домишко, Стала жить, да поживать. Да жильцов к себе пускать. </a:t>
            </a:r>
            <a:r>
              <a:rPr lang="ru-RU" i="1">
                <a:solidFill>
                  <a:srgbClr val="009900"/>
                </a:solidFill>
                <a:latin typeface="Times New Roman" pitchFamily="18" charset="0"/>
              </a:rPr>
              <a:t>(Теремок)</a:t>
            </a:r>
            <a:r>
              <a:rPr lang="ru-RU">
                <a:solidFill>
                  <a:srgbClr val="009900"/>
                </a:solidFill>
                <a:latin typeface="Times New Roman" pitchFamily="18" charset="0"/>
              </a:rPr>
              <a:t> </a:t>
            </a:r>
          </a:p>
          <a:p>
            <a:r>
              <a:rPr lang="ru-RU">
                <a:solidFill>
                  <a:srgbClr val="009900"/>
                </a:solidFill>
                <a:latin typeface="Times New Roman" pitchFamily="18" charset="0"/>
              </a:rPr>
              <a:t> 2. Ждали маму с молоком, а пустили волка в дом. </a:t>
            </a:r>
            <a:r>
              <a:rPr lang="ru-RU" i="1">
                <a:solidFill>
                  <a:srgbClr val="009900"/>
                </a:solidFill>
                <a:latin typeface="Times New Roman" pitchFamily="18" charset="0"/>
              </a:rPr>
              <a:t>(Волк и семеро Козлят).</a:t>
            </a:r>
            <a:r>
              <a:rPr lang="ru-RU">
                <a:solidFill>
                  <a:srgbClr val="009900"/>
                </a:solidFill>
                <a:latin typeface="Times New Roman" pitchFamily="18" charset="0"/>
              </a:rPr>
              <a:t> </a:t>
            </a:r>
          </a:p>
          <a:p>
            <a:r>
              <a:rPr lang="ru-RU">
                <a:solidFill>
                  <a:srgbClr val="009900"/>
                </a:solidFill>
                <a:latin typeface="Times New Roman" pitchFamily="18" charset="0"/>
              </a:rPr>
              <a:t>3. Появилась девочка в чашечке цветка, и была та девочка чуть больше ноготка. В скорлупе ореха девочка спала, Какая же девочка в цветке жила? </a:t>
            </a:r>
            <a:r>
              <a:rPr lang="ru-RU" i="1">
                <a:solidFill>
                  <a:srgbClr val="009900"/>
                </a:solidFill>
                <a:latin typeface="Times New Roman" pitchFamily="18" charset="0"/>
              </a:rPr>
              <a:t>(Дюймовочка)</a:t>
            </a:r>
            <a:endParaRPr lang="ru-RU">
              <a:solidFill>
                <a:srgbClr val="009900"/>
              </a:solidFill>
              <a:latin typeface="Times New Roman" pitchFamily="18" charset="0"/>
            </a:endParaRPr>
          </a:p>
          <a:p>
            <a:r>
              <a:rPr lang="ru-RU">
                <a:solidFill>
                  <a:srgbClr val="009900"/>
                </a:solidFill>
                <a:latin typeface="Times New Roman" pitchFamily="18" charset="0"/>
              </a:rPr>
              <a:t>4. Сейчас потолкуем о книжке другой. Тут синее море, тут берег морской. </a:t>
            </a:r>
            <a:r>
              <a:rPr lang="ru-RU" b="1">
                <a:solidFill>
                  <a:srgbClr val="009900"/>
                </a:solidFill>
                <a:latin typeface="Times New Roman" pitchFamily="18" charset="0"/>
              </a:rPr>
              <a:t>Старик</a:t>
            </a:r>
            <a:r>
              <a:rPr lang="ru-RU">
                <a:solidFill>
                  <a:srgbClr val="009900"/>
                </a:solidFill>
                <a:latin typeface="Times New Roman" pitchFamily="18" charset="0"/>
              </a:rPr>
              <a:t> вышел к морю и невод забросил, кого-то поймает и что-то попросит. О жадной </a:t>
            </a:r>
            <a:r>
              <a:rPr lang="ru-RU" b="1">
                <a:solidFill>
                  <a:srgbClr val="009900"/>
                </a:solidFill>
                <a:latin typeface="Times New Roman" pitchFamily="18" charset="0"/>
              </a:rPr>
              <a:t>старухе рассказ наш пойдет</a:t>
            </a:r>
            <a:r>
              <a:rPr lang="ru-RU">
                <a:solidFill>
                  <a:srgbClr val="009900"/>
                </a:solidFill>
                <a:latin typeface="Times New Roman" pitchFamily="18" charset="0"/>
              </a:rPr>
              <a:t>, а жадность, ребята, к добру не ведет. И кончится дело все тем же корытом, не новым, а </a:t>
            </a:r>
            <a:r>
              <a:rPr lang="ru-RU" b="1">
                <a:solidFill>
                  <a:srgbClr val="009900"/>
                </a:solidFill>
                <a:latin typeface="Times New Roman" pitchFamily="18" charset="0"/>
              </a:rPr>
              <a:t>старым</a:t>
            </a:r>
            <a:r>
              <a:rPr lang="ru-RU">
                <a:solidFill>
                  <a:srgbClr val="009900"/>
                </a:solidFill>
                <a:latin typeface="Times New Roman" pitchFamily="18" charset="0"/>
              </a:rPr>
              <a:t>,разбитым. </a:t>
            </a:r>
            <a:r>
              <a:rPr lang="ru-RU" i="1">
                <a:solidFill>
                  <a:srgbClr val="009900"/>
                </a:solidFill>
                <a:latin typeface="Times New Roman" pitchFamily="18" charset="0"/>
              </a:rPr>
              <a:t>(Сказка о рыбаке и рыбке)</a:t>
            </a:r>
            <a:endParaRPr lang="ru-RU">
              <a:solidFill>
                <a:srgbClr val="009900"/>
              </a:solidFill>
              <a:latin typeface="Times New Roman" pitchFamily="18" charset="0"/>
            </a:endParaRPr>
          </a:p>
          <a:p>
            <a:r>
              <a:rPr lang="ru-RU">
                <a:solidFill>
                  <a:srgbClr val="009900"/>
                </a:solidFill>
                <a:latin typeface="Times New Roman" pitchFamily="18" charset="0"/>
              </a:rPr>
              <a:t>5. Возле леса на опушке трое их живет в избушке. Там три стула и три кружки, три кроватки, три подушки. Угадайте без подсказки, кто герои этой сказки? </a:t>
            </a:r>
            <a:r>
              <a:rPr lang="ru-RU" i="1">
                <a:solidFill>
                  <a:srgbClr val="009900"/>
                </a:solidFill>
                <a:latin typeface="Times New Roman" pitchFamily="18" charset="0"/>
              </a:rPr>
              <a:t>(Три медведя)</a:t>
            </a:r>
            <a:endParaRPr lang="ru-RU">
              <a:solidFill>
                <a:srgbClr val="009900"/>
              </a:solidFill>
              <a:latin typeface="Times New Roman" pitchFamily="18" charset="0"/>
            </a:endParaRPr>
          </a:p>
          <a:p>
            <a:r>
              <a:rPr lang="ru-RU">
                <a:solidFill>
                  <a:srgbClr val="009900"/>
                </a:solidFill>
                <a:latin typeface="Times New Roman" pitchFamily="18" charset="0"/>
              </a:rPr>
              <a:t>6. Он от дедушки ушел. Он от бабушки ушел. </a:t>
            </a:r>
            <a:r>
              <a:rPr lang="ru-RU" i="1">
                <a:solidFill>
                  <a:srgbClr val="009900"/>
                </a:solidFill>
                <a:latin typeface="Times New Roman" pitchFamily="18" charset="0"/>
              </a:rPr>
              <a:t>(Колобок)</a:t>
            </a:r>
            <a:endParaRPr lang="ru-RU">
              <a:solidFill>
                <a:srgbClr val="009900"/>
              </a:solidFill>
              <a:latin typeface="Times New Roman" pitchFamily="18" charset="0"/>
            </a:endParaRPr>
          </a:p>
          <a:p>
            <a:r>
              <a:rPr lang="ru-RU">
                <a:solidFill>
                  <a:srgbClr val="009900"/>
                </a:solidFill>
                <a:latin typeface="Times New Roman" pitchFamily="18" charset="0"/>
              </a:rPr>
              <a:t>7. Дед бил, бил, не разбил. Бабка била, била, не разбила. </a:t>
            </a:r>
            <a:r>
              <a:rPr lang="ru-RU" i="1">
                <a:solidFill>
                  <a:srgbClr val="009900"/>
                </a:solidFill>
                <a:latin typeface="Times New Roman" pitchFamily="18" charset="0"/>
              </a:rPr>
              <a:t>(Курочка ряба)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4"/>
          <p:cNvSpPr>
            <a:spLocks noChangeArrowheads="1"/>
          </p:cNvSpPr>
          <p:nvPr/>
        </p:nvSpPr>
        <p:spPr bwMode="auto">
          <a:xfrm>
            <a:off x="2987675" y="404813"/>
            <a:ext cx="459581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b="1">
                <a:solidFill>
                  <a:srgbClr val="FF3300"/>
                </a:solidFill>
                <a:latin typeface="Times New Roman" pitchFamily="18" charset="0"/>
              </a:rPr>
              <a:t>КВИЗ «В гостях у сказки»</a:t>
            </a:r>
          </a:p>
        </p:txBody>
      </p:sp>
      <p:sp>
        <p:nvSpPr>
          <p:cNvPr id="20482" name="Text Box 5"/>
          <p:cNvSpPr txBox="1">
            <a:spLocks noChangeArrowheads="1"/>
          </p:cNvSpPr>
          <p:nvPr/>
        </p:nvSpPr>
        <p:spPr bwMode="auto">
          <a:xfrm>
            <a:off x="1692275" y="1125538"/>
            <a:ext cx="6551613" cy="4730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/>
            <a:r>
              <a:rPr lang="ru-RU" b="1" u="sng">
                <a:solidFill>
                  <a:srgbClr val="009900"/>
                </a:solidFill>
                <a:latin typeface="Times New Roman" pitchFamily="18" charset="0"/>
              </a:rPr>
              <a:t>Четвертый раунд «Сказочные выбиралки»</a:t>
            </a:r>
          </a:p>
          <a:p>
            <a:pPr marL="342900" indent="-342900"/>
            <a:r>
              <a:rPr lang="ru-RU" sz="1600" b="1">
                <a:solidFill>
                  <a:srgbClr val="009900"/>
                </a:solidFill>
                <a:latin typeface="Times New Roman" pitchFamily="18" charset="0"/>
              </a:rPr>
              <a:t>Время на обдумывание 5 секунд</a:t>
            </a:r>
          </a:p>
          <a:p>
            <a:pPr marL="342900" indent="-342900"/>
            <a:r>
              <a:rPr lang="ru-RU" b="1">
                <a:solidFill>
                  <a:srgbClr val="009900"/>
                </a:solidFill>
                <a:latin typeface="Times New Roman" pitchFamily="18" charset="0"/>
              </a:rPr>
              <a:t>Задание: выбери правильный предмет</a:t>
            </a:r>
          </a:p>
          <a:p>
            <a:pPr marL="342900" indent="-342900"/>
            <a:endParaRPr lang="ru-RU" b="1">
              <a:solidFill>
                <a:srgbClr val="009900"/>
              </a:solidFill>
              <a:latin typeface="Times New Roman" pitchFamily="18" charset="0"/>
            </a:endParaRPr>
          </a:p>
          <a:p>
            <a:pPr marL="342900" indent="-342900"/>
            <a:r>
              <a:rPr lang="ru-RU" b="1">
                <a:solidFill>
                  <a:srgbClr val="009900"/>
                </a:solidFill>
                <a:latin typeface="Times New Roman" pitchFamily="18" charset="0"/>
              </a:rPr>
              <a:t>1.Назовите летательный аппарат Бабы Яги</a:t>
            </a:r>
            <a:endParaRPr lang="ru-RU">
              <a:solidFill>
                <a:srgbClr val="009900"/>
              </a:solidFill>
              <a:latin typeface="Times New Roman" pitchFamily="18" charset="0"/>
            </a:endParaRPr>
          </a:p>
          <a:p>
            <a:pPr marL="342900" indent="-342900"/>
            <a:r>
              <a:rPr lang="ru-RU">
                <a:solidFill>
                  <a:srgbClr val="009900"/>
                </a:solidFill>
                <a:latin typeface="Times New Roman" pitchFamily="18" charset="0"/>
              </a:rPr>
              <a:t>Вертолет; Зонтик; Пылесос; Ступа.</a:t>
            </a:r>
            <a:endParaRPr lang="ru-RU" b="1">
              <a:solidFill>
                <a:srgbClr val="009900"/>
              </a:solidFill>
              <a:latin typeface="Times New Roman" pitchFamily="18" charset="0"/>
            </a:endParaRPr>
          </a:p>
          <a:p>
            <a:pPr marL="342900" indent="-342900"/>
            <a:r>
              <a:rPr lang="ru-RU" b="1">
                <a:solidFill>
                  <a:srgbClr val="009900"/>
                </a:solidFill>
                <a:latin typeface="Times New Roman" pitchFamily="18" charset="0"/>
              </a:rPr>
              <a:t>2.Что принадлежит фее? </a:t>
            </a:r>
            <a:endParaRPr lang="ru-RU">
              <a:solidFill>
                <a:srgbClr val="009900"/>
              </a:solidFill>
              <a:latin typeface="Times New Roman" pitchFamily="18" charset="0"/>
            </a:endParaRPr>
          </a:p>
          <a:p>
            <a:pPr marL="342900" indent="-342900"/>
            <a:r>
              <a:rPr lang="ru-RU">
                <a:solidFill>
                  <a:srgbClr val="009900"/>
                </a:solidFill>
                <a:latin typeface="Times New Roman" pitchFamily="18" charset="0"/>
              </a:rPr>
              <a:t>Посох; Волшебная палочка; Помело; Шапка-невидимка.</a:t>
            </a:r>
            <a:endParaRPr lang="ru-RU" b="1">
              <a:solidFill>
                <a:srgbClr val="009900"/>
              </a:solidFill>
              <a:latin typeface="Times New Roman" pitchFamily="18" charset="0"/>
            </a:endParaRPr>
          </a:p>
          <a:p>
            <a:pPr marL="342900" indent="-342900"/>
            <a:r>
              <a:rPr lang="ru-RU" b="1">
                <a:solidFill>
                  <a:srgbClr val="009900"/>
                </a:solidFill>
                <a:latin typeface="Times New Roman" pitchFamily="18" charset="0"/>
              </a:rPr>
              <a:t>3.Что в сказке «Маша и медведь» хотел съесть медведь, присев на пенек? </a:t>
            </a:r>
            <a:endParaRPr lang="ru-RU">
              <a:solidFill>
                <a:srgbClr val="009900"/>
              </a:solidFill>
              <a:latin typeface="Times New Roman" pitchFamily="18" charset="0"/>
            </a:endParaRPr>
          </a:p>
          <a:p>
            <a:pPr marL="342900" indent="-342900"/>
            <a:r>
              <a:rPr lang="ru-RU">
                <a:solidFill>
                  <a:srgbClr val="009900"/>
                </a:solidFill>
                <a:latin typeface="Times New Roman" pitchFamily="18" charset="0"/>
              </a:rPr>
              <a:t>Колобок; Кашу; Пирожок; Машу.</a:t>
            </a:r>
            <a:endParaRPr lang="ru-RU" b="1">
              <a:solidFill>
                <a:srgbClr val="009900"/>
              </a:solidFill>
              <a:latin typeface="Times New Roman" pitchFamily="18" charset="0"/>
            </a:endParaRPr>
          </a:p>
          <a:p>
            <a:pPr marL="342900" indent="-342900"/>
            <a:r>
              <a:rPr lang="ru-RU" b="1">
                <a:solidFill>
                  <a:srgbClr val="009900"/>
                </a:solidFill>
                <a:latin typeface="Times New Roman" pitchFamily="18" charset="0"/>
              </a:rPr>
              <a:t>4.Какие ножки бывают у избушки в русских сказках? </a:t>
            </a:r>
            <a:endParaRPr lang="ru-RU">
              <a:solidFill>
                <a:srgbClr val="009900"/>
              </a:solidFill>
              <a:latin typeface="Times New Roman" pitchFamily="18" charset="0"/>
            </a:endParaRPr>
          </a:p>
          <a:p>
            <a:pPr marL="342900" indent="-342900"/>
            <a:r>
              <a:rPr lang="ru-RU">
                <a:solidFill>
                  <a:srgbClr val="009900"/>
                </a:solidFill>
                <a:latin typeface="Times New Roman" pitchFamily="18" charset="0"/>
              </a:rPr>
              <a:t>Козьи; Слоновьи; Курьи; В сапогах </a:t>
            </a:r>
            <a:endParaRPr lang="ru-RU" b="1">
              <a:solidFill>
                <a:srgbClr val="009900"/>
              </a:solidFill>
              <a:latin typeface="Times New Roman" pitchFamily="18" charset="0"/>
            </a:endParaRPr>
          </a:p>
          <a:p>
            <a:pPr marL="342900" indent="-342900"/>
            <a:r>
              <a:rPr lang="ru-RU" b="1">
                <a:solidFill>
                  <a:srgbClr val="009900"/>
                </a:solidFill>
                <a:latin typeface="Times New Roman" pitchFamily="18" charset="0"/>
              </a:rPr>
              <a:t>5.Что хранилось в сундуке Кощея? </a:t>
            </a:r>
            <a:endParaRPr lang="ru-RU">
              <a:solidFill>
                <a:srgbClr val="009900"/>
              </a:solidFill>
              <a:latin typeface="Times New Roman" pitchFamily="18" charset="0"/>
            </a:endParaRPr>
          </a:p>
          <a:p>
            <a:pPr marL="342900" indent="-342900"/>
            <a:r>
              <a:rPr lang="ru-RU">
                <a:solidFill>
                  <a:srgbClr val="009900"/>
                </a:solidFill>
                <a:latin typeface="Times New Roman" pitchFamily="18" charset="0"/>
              </a:rPr>
              <a:t>Драгоценные камни; Смерть; Деньги; Лекарства.</a:t>
            </a:r>
            <a:endParaRPr lang="ru-RU" b="1">
              <a:solidFill>
                <a:srgbClr val="009900"/>
              </a:solidFill>
              <a:latin typeface="Times New Roman" pitchFamily="18" charset="0"/>
            </a:endParaRPr>
          </a:p>
          <a:p>
            <a:pPr marL="342900" indent="-342900"/>
            <a:r>
              <a:rPr lang="ru-RU" b="1">
                <a:solidFill>
                  <a:srgbClr val="009900"/>
                </a:solidFill>
                <a:latin typeface="Times New Roman" pitchFamily="18" charset="0"/>
              </a:rPr>
              <a:t>6. Кого поймал Емеля?</a:t>
            </a:r>
            <a:endParaRPr lang="ru-RU">
              <a:solidFill>
                <a:srgbClr val="009900"/>
              </a:solidFill>
              <a:latin typeface="Times New Roman" pitchFamily="18" charset="0"/>
            </a:endParaRPr>
          </a:p>
          <a:p>
            <a:pPr marL="342900" indent="-342900"/>
            <a:r>
              <a:rPr lang="ru-RU">
                <a:solidFill>
                  <a:srgbClr val="009900"/>
                </a:solidFill>
                <a:latin typeface="Times New Roman" pitchFamily="18" charset="0"/>
              </a:rPr>
              <a:t>Карася; Рака; Щуку; Кита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4"/>
          <p:cNvSpPr>
            <a:spLocks noChangeArrowheads="1"/>
          </p:cNvSpPr>
          <p:nvPr/>
        </p:nvSpPr>
        <p:spPr bwMode="auto">
          <a:xfrm>
            <a:off x="3203575" y="549275"/>
            <a:ext cx="45958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b="1">
                <a:solidFill>
                  <a:srgbClr val="FF3300"/>
                </a:solidFill>
                <a:latin typeface="Times New Roman" pitchFamily="18" charset="0"/>
              </a:rPr>
              <a:t>КВИЗ «В гостях у сказки»</a:t>
            </a:r>
          </a:p>
        </p:txBody>
      </p:sp>
      <p:sp>
        <p:nvSpPr>
          <p:cNvPr id="21506" name="Text Box 5"/>
          <p:cNvSpPr txBox="1">
            <a:spLocks noChangeArrowheads="1"/>
          </p:cNvSpPr>
          <p:nvPr/>
        </p:nvSpPr>
        <p:spPr bwMode="auto">
          <a:xfrm>
            <a:off x="1763713" y="1196975"/>
            <a:ext cx="6769100" cy="524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/>
            <a:r>
              <a:rPr lang="ru-RU" b="1" u="sng">
                <a:solidFill>
                  <a:srgbClr val="009900"/>
                </a:solidFill>
                <a:latin typeface="Times New Roman" pitchFamily="18" charset="0"/>
              </a:rPr>
              <a:t>Пятый раунд «Волшебный сундучок»</a:t>
            </a:r>
          </a:p>
          <a:p>
            <a:pPr marL="342900" indent="-342900"/>
            <a:r>
              <a:rPr lang="ru-RU" sz="1400" b="1">
                <a:solidFill>
                  <a:srgbClr val="009900"/>
                </a:solidFill>
                <a:latin typeface="Times New Roman" pitchFamily="18" charset="0"/>
              </a:rPr>
              <a:t>Время на обдумывание 10 секунд.</a:t>
            </a:r>
            <a:endParaRPr lang="ru-RU" sz="1400">
              <a:solidFill>
                <a:srgbClr val="009900"/>
              </a:solidFill>
              <a:latin typeface="Times New Roman" pitchFamily="18" charset="0"/>
            </a:endParaRPr>
          </a:p>
          <a:p>
            <a:pPr marL="342900" indent="-342900"/>
            <a:r>
              <a:rPr lang="ru-RU" b="1">
                <a:solidFill>
                  <a:srgbClr val="009900"/>
                </a:solidFill>
                <a:latin typeface="Times New Roman" pitchFamily="18" charset="0"/>
              </a:rPr>
              <a:t>Задание: угадать предмет по описанию и кому он принадлежит</a:t>
            </a:r>
          </a:p>
          <a:p>
            <a:pPr marL="342900" indent="-342900"/>
            <a:r>
              <a:rPr lang="ru-RU">
                <a:solidFill>
                  <a:srgbClr val="009900"/>
                </a:solidFill>
                <a:latin typeface="Times New Roman" pitchFamily="18" charset="0"/>
              </a:rPr>
              <a:t>1.Этот предмет был потерян очаровательной девушкой, он соскочил с ее ножки. А может она специально его обронила, чтобы принц нашел ее. Что в сундучке? (туфелька Золушки).</a:t>
            </a:r>
          </a:p>
          <a:p>
            <a:pPr marL="342900" indent="-342900"/>
            <a:r>
              <a:rPr lang="ru-RU">
                <a:solidFill>
                  <a:srgbClr val="009900"/>
                </a:solidFill>
                <a:latin typeface="Times New Roman" pitchFamily="18" charset="0"/>
              </a:rPr>
              <a:t>2.В этом предмете ходит хорошенькая девочка, его ей подарила бабушка, к котором девочка пошла в гости и забыла, что мама ей наказывала не разговаривать с незнакомцами в лесу. Что в сундучке? (красная шапочка Красной шапочки).</a:t>
            </a:r>
          </a:p>
          <a:p>
            <a:pPr marL="342900" indent="-342900"/>
            <a:r>
              <a:rPr lang="ru-RU">
                <a:solidFill>
                  <a:srgbClr val="009900"/>
                </a:solidFill>
                <a:latin typeface="Times New Roman" pitchFamily="18" charset="0"/>
              </a:rPr>
              <a:t>3.Этот предмет принадлежит очень старой женщине и служит ей средством передвижения, чаще всего сделан из дерева. Что в сундучке? (Ступа бабы-Яги).</a:t>
            </a:r>
          </a:p>
          <a:p>
            <a:pPr marL="342900" indent="-342900"/>
            <a:r>
              <a:rPr lang="ru-RU">
                <a:solidFill>
                  <a:srgbClr val="009900"/>
                </a:solidFill>
                <a:latin typeface="Times New Roman" pitchFamily="18" charset="0"/>
              </a:rPr>
              <a:t>4.Этот предмет исполнял все желания девочки, и с его помощью она вылечила больного мальчика (цветик-семицветик девочки Кати).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Другая 30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974806"/>
      </a:hlink>
      <a:folHlink>
        <a:srgbClr val="974806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304</TotalTime>
  <Words>647</Words>
  <Application>Microsoft Office PowerPoint</Application>
  <PresentationFormat>Экран (4:3)</PresentationFormat>
  <Paragraphs>93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Шаблон оформления</vt:lpstr>
      </vt:variant>
      <vt:variant>
        <vt:i4>12</vt:i4>
      </vt:variant>
      <vt:variant>
        <vt:lpstr>Заголовки слайдов</vt:lpstr>
      </vt:variant>
      <vt:variant>
        <vt:i4>10</vt:i4>
      </vt:variant>
    </vt:vector>
  </HeadingPairs>
  <TitlesOfParts>
    <vt:vector size="25" baseType="lpstr">
      <vt:lpstr>Arial</vt:lpstr>
      <vt:lpstr>Calibri</vt:lpstr>
      <vt:lpstr>Times New Roman</vt:lpstr>
      <vt:lpstr>Тема Office</vt:lpstr>
      <vt:lpstr>Тема Office</vt:lpstr>
      <vt:lpstr>Тема Office</vt:lpstr>
      <vt:lpstr>Тема Office</vt:lpstr>
      <vt:lpstr>Тема Office</vt:lpstr>
      <vt:lpstr>Тема Office</vt:lpstr>
      <vt:lpstr>Тема Office</vt:lpstr>
      <vt:lpstr>Тема Office</vt:lpstr>
      <vt:lpstr>Тема Office</vt:lpstr>
      <vt:lpstr>Тема Office</vt:lpstr>
      <vt:lpstr>Тема Office</vt:lpstr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Тетрадь на спирали</dc:title>
  <dc:creator>Фокина Лидия Петровна</dc:creator>
  <cp:keywords>Шаблон презентации</cp:keywords>
  <cp:lastModifiedBy>user</cp:lastModifiedBy>
  <cp:revision>13</cp:revision>
  <dcterms:created xsi:type="dcterms:W3CDTF">2014-11-07T17:01:55Z</dcterms:created>
  <dcterms:modified xsi:type="dcterms:W3CDTF">2024-12-10T10:13:29Z</dcterms:modified>
</cp:coreProperties>
</file>